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10287000" cy="18288000"/>
  <p:embeddedFontLs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Black" panose="02000000000000000000" pitchFamily="2" charset="0"/>
      <p:bold r:id="rId23"/>
      <p:italic r:id="rId24"/>
      <p:boldItalic r:id="rId25"/>
    </p:embeddedFont>
    <p:embeddedFont>
      <p:font typeface="Roboto Bold" panose="02000000000000000000" pitchFamily="2" charset="0"/>
      <p:bold r:id="rId26"/>
      <p:italic r:id="rId27"/>
      <p:boldItalic r:id="rId28"/>
    </p:embeddedFont>
    <p:embeddedFont>
      <p:font typeface="Roboto Regular" panose="02000000000000000000" pitchFamily="2" charset="0"/>
      <p:regular r:id="rId29"/>
      <p:bold r:id="rId30"/>
      <p:italic r:id="rId31"/>
      <p:boldItalic r:id="rId32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8307C-C461-E3D2-E1AB-123504C819CD}" v="5" dt="2023-04-21T22:04:56.727"/>
    <p1510:client id="{82D84C21-A09C-51BF-8ADC-A8506F06E37F}" v="253" dt="2023-04-21T22:52:00.032"/>
    <p1510:client id="{CF6E531F-FCFE-FEFD-BB22-214E2F920EEA}" v="2" dt="2023-04-21T22:17:12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2815D-9C37-4775-87AF-6DFB07409A7A}" type="datetimeFigureOut">
              <a:t>3/21/24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0D79D-B44B-45BE-ABCB-F8323B9529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9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32520" y="483489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32520" y="483489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9.sv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1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8">
            <a:extLst>
              <a:ext uri="{FF2B5EF4-FFF2-40B4-BE49-F238E27FC236}">
                <a16:creationId xmlns:a16="http://schemas.microsoft.com/office/drawing/2014/main" id="{09EC56EA-54ED-EA4B-85EF-18031FE10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85987" y="1011"/>
            <a:ext cx="5607268" cy="8419391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8420100"/>
            <a:ext cx="18288000" cy="1866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3373100" y="5334000"/>
            <a:ext cx="1608340" cy="17145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695450" y="9065501"/>
            <a:ext cx="14878050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25"/>
              </a:lnSpc>
              <a:buNone/>
            </a:pPr>
            <a:r>
              <a:rPr lang="en-US" sz="5000" b="1" kern="0" spc="50" dirty="0">
                <a:solidFill>
                  <a:srgbClr val="8FB5F6"/>
                </a:solidFill>
                <a:latin typeface="Roboto"/>
                <a:ea typeface="Roboto Bold"/>
                <a:cs typeface="Roboto Bold"/>
              </a:rPr>
              <a:t>HOW IT WORKS AND HOW IT CAN WORK FOR YOU</a:t>
            </a:r>
            <a:endParaRPr lang="en-US" sz="5000">
              <a:latin typeface="Roboto"/>
              <a:ea typeface="Roboto Bold"/>
              <a:cs typeface="Roboto Bold"/>
            </a:endParaRPr>
          </a:p>
        </p:txBody>
      </p:sp>
      <p:sp>
        <p:nvSpPr>
          <p:cNvPr id="6" name="Text 1"/>
          <p:cNvSpPr/>
          <p:nvPr/>
        </p:nvSpPr>
        <p:spPr>
          <a:xfrm>
            <a:off x="1638300" y="2607879"/>
            <a:ext cx="7738241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6000"/>
              </a:lnSpc>
            </a:pPr>
            <a:r>
              <a:rPr lang="en-US" sz="6000" kern="0" spc="120" dirty="0">
                <a:solidFill>
                  <a:srgbClr val="236EEC"/>
                </a:solidFill>
                <a:latin typeface="Roboto"/>
                <a:ea typeface="Roboto Medium"/>
                <a:cs typeface="Roboto Medium"/>
              </a:rPr>
              <a:t>PARTNERING</a:t>
            </a:r>
            <a:r>
              <a:rPr lang="en-US" sz="6000" kern="0" spc="120" dirty="0">
                <a:solidFill>
                  <a:srgbClr val="236EEC"/>
                </a:solidFill>
                <a:latin typeface="Roboto Regular"/>
                <a:ea typeface="Roboto Medium"/>
                <a:cs typeface="Roboto Medium"/>
              </a:rPr>
              <a:t> WITH A</a:t>
            </a:r>
            <a:endParaRPr lang="en-US" sz="6000">
              <a:latin typeface="Roboto Regular"/>
            </a:endParaRPr>
          </a:p>
        </p:txBody>
      </p:sp>
      <p:sp>
        <p:nvSpPr>
          <p:cNvPr id="7" name="Text 2"/>
          <p:cNvSpPr/>
          <p:nvPr/>
        </p:nvSpPr>
        <p:spPr>
          <a:xfrm>
            <a:off x="1419225" y="3476625"/>
            <a:ext cx="9382125" cy="3571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600"/>
              </a:lnSpc>
              <a:buNone/>
            </a:pPr>
            <a:r>
              <a:rPr lang="en-US" sz="39600" kern="0" spc="-825" dirty="0">
                <a:solidFill>
                  <a:srgbClr val="FFFFFF"/>
                </a:solidFill>
                <a:latin typeface="Roboto Black"/>
                <a:ea typeface="Roboto Black"/>
                <a:cs typeface="Roboto Black"/>
              </a:rPr>
              <a:t>PEO</a:t>
            </a:r>
            <a:endParaRPr lang="en-US" sz="39600">
              <a:latin typeface="Roboto Black"/>
              <a:ea typeface="Roboto Black"/>
              <a:cs typeface="Calibri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7556480" y="96697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1</a:t>
            </a:fld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3C714BB-D02C-F9C6-AB0B-E97C80B3D2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01500" y="3476625"/>
            <a:ext cx="4601755" cy="12079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905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430000" y="1905000"/>
            <a:ext cx="6858000" cy="8382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33450" y="662152"/>
            <a:ext cx="693091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5400" b="1" kern="0" spc="5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EMPLOYEE BENEFITS</a:t>
            </a:r>
            <a:endParaRPr lang="en-US" sz="5400">
              <a:latin typeface="Roboto"/>
              <a:ea typeface="Roboto Bold"/>
              <a:cs typeface="Roboto Bold"/>
            </a:endParaRPr>
          </a:p>
        </p:txBody>
      </p:sp>
      <p:sp>
        <p:nvSpPr>
          <p:cNvPr id="5" name="Text 1"/>
          <p:cNvSpPr/>
          <p:nvPr/>
        </p:nvSpPr>
        <p:spPr>
          <a:xfrm>
            <a:off x="1504950" y="3771900"/>
            <a:ext cx="8401050" cy="28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25"/>
              </a:lnSpc>
              <a:buNone/>
            </a:pPr>
            <a:r>
              <a:rPr lang="en-US" sz="4500" kern="0" spc="45" dirty="0">
                <a:solidFill>
                  <a:srgbClr val="003286"/>
                </a:solidFill>
                <a:latin typeface="Roboto"/>
                <a:ea typeface="Roboto Regular" pitchFamily="34" charset="-122"/>
                <a:cs typeface="Roboto Regular" pitchFamily="34" charset="-120"/>
              </a:rPr>
              <a:t>For 83% of employees, health insurance is “</a:t>
            </a:r>
            <a:r>
              <a:rPr lang="en-US" sz="4500" b="1" kern="0" spc="45" dirty="0">
                <a:solidFill>
                  <a:srgbClr val="003286"/>
                </a:solidFill>
                <a:latin typeface="Roboto"/>
                <a:ea typeface="Roboto Bold"/>
                <a:cs typeface="Roboto Bold"/>
              </a:rPr>
              <a:t>very or extremely important</a:t>
            </a:r>
            <a:r>
              <a:rPr lang="en-US" sz="4500" kern="0" spc="45" dirty="0">
                <a:solidFill>
                  <a:srgbClr val="003286"/>
                </a:solidFill>
                <a:latin typeface="Roboto"/>
                <a:ea typeface="Roboto Regular" pitchFamily="34" charset="-122"/>
                <a:cs typeface="Roboto Regular" pitchFamily="34" charset="-120"/>
              </a:rPr>
              <a:t>” when deciding to stay or change jobs.*</a:t>
            </a:r>
            <a:endParaRPr lang="en-US" sz="4500">
              <a:latin typeface="Roboto"/>
              <a:ea typeface="Roboto"/>
              <a:cs typeface="Roboto"/>
            </a:endParaRPr>
          </a:p>
        </p:txBody>
      </p:sp>
      <p:sp>
        <p:nvSpPr>
          <p:cNvPr id="6" name="Text 2"/>
          <p:cNvSpPr/>
          <p:nvPr/>
        </p:nvSpPr>
        <p:spPr>
          <a:xfrm>
            <a:off x="12363450" y="3771900"/>
            <a:ext cx="4972050" cy="40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60"/>
              </a:lnSpc>
              <a:spcAft>
                <a:spcPts val="1800"/>
              </a:spcAft>
              <a:buNone/>
            </a:pPr>
            <a:r>
              <a:rPr lang="en-US" sz="3300" kern="0" spc="33" dirty="0">
                <a:solidFill>
                  <a:srgbClr val="FFFFFF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PEOs bring small and mid-sized businesses together to leverage our expertise and collective buying power. That means your clients’ employees can access cost-effective healthcare.</a:t>
            </a:r>
            <a:endParaRPr lang="en-US" sz="3300" dirty="0"/>
          </a:p>
        </p:txBody>
      </p:sp>
      <p:sp>
        <p:nvSpPr>
          <p:cNvPr id="7" name="Text 3"/>
          <p:cNvSpPr/>
          <p:nvPr/>
        </p:nvSpPr>
        <p:spPr>
          <a:xfrm>
            <a:off x="1504950" y="7239000"/>
            <a:ext cx="29813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60"/>
              </a:lnSpc>
              <a:spcAft>
                <a:spcPts val="1800"/>
              </a:spcAft>
              <a:buNone/>
            </a:pPr>
            <a:r>
              <a:rPr lang="en-US" sz="1800" kern="0" spc="18" dirty="0">
                <a:solidFill>
                  <a:srgbClr val="003286"/>
                </a:solidFill>
                <a:latin typeface="Roboto"/>
                <a:ea typeface="Roboto Medium"/>
                <a:cs typeface="Roboto Medium"/>
              </a:rPr>
              <a:t>*Hierl Insurance Study, 2018</a:t>
            </a:r>
            <a:endParaRPr lang="en-US" sz="1800">
              <a:latin typeface="Roboto"/>
              <a:ea typeface="Roboto Medium"/>
              <a:cs typeface="Roboto Medium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7465040" y="96697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905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430000" y="1905000"/>
            <a:ext cx="6858000" cy="8382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33450" y="662152"/>
            <a:ext cx="853834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5400" b="1" kern="0" spc="5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TOP-TIER BENEFIT PLANS</a:t>
            </a:r>
            <a:endParaRPr lang="en-US" sz="5400">
              <a:latin typeface="Roboto"/>
              <a:ea typeface="Roboto Bold"/>
              <a:cs typeface="Roboto Bold"/>
            </a:endParaRPr>
          </a:p>
        </p:txBody>
      </p:sp>
      <p:sp>
        <p:nvSpPr>
          <p:cNvPr id="5" name="Text 1"/>
          <p:cNvSpPr/>
          <p:nvPr/>
        </p:nvSpPr>
        <p:spPr>
          <a:xfrm>
            <a:off x="1504950" y="3048000"/>
            <a:ext cx="8401050" cy="417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60"/>
              </a:lnSpc>
              <a:buNone/>
            </a:pPr>
            <a:r>
              <a:rPr lang="en-US" sz="4200" kern="0" spc="42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PEOs offer large company benefits at affordable rates. PEOs offer a rich portfolio of healthcare options that give clients the flexibility to offer multiple plans to their employees.​</a:t>
            </a:r>
            <a:endParaRPr lang="en-US" sz="4200">
              <a:latin typeface="Roboto"/>
              <a:ea typeface="Roboto Regular"/>
              <a:cs typeface="Roboto"/>
            </a:endParaRPr>
          </a:p>
        </p:txBody>
      </p:sp>
      <p:sp>
        <p:nvSpPr>
          <p:cNvPr id="6" name="Text 2"/>
          <p:cNvSpPr/>
          <p:nvPr/>
        </p:nvSpPr>
        <p:spPr>
          <a:xfrm>
            <a:off x="12372975" y="5143500"/>
            <a:ext cx="4972050" cy="4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80"/>
              </a:lnSpc>
              <a:spcAft>
                <a:spcPts val="1800"/>
              </a:spcAft>
            </a:pPr>
            <a:r>
              <a:rPr lang="en-US" sz="2400" b="1" kern="0" spc="24" dirty="0">
                <a:solidFill>
                  <a:srgbClr val="FFFFFF"/>
                </a:solidFill>
                <a:latin typeface="Roboto Bold"/>
                <a:ea typeface="Roboto Bold"/>
                <a:cs typeface="Roboto Bold"/>
              </a:rPr>
              <a:t>Medical</a:t>
            </a:r>
            <a:endParaRPr lang="en-US" sz="2400" dirty="0">
              <a:solidFill>
                <a:srgbClr val="000000"/>
              </a:solidFill>
              <a:latin typeface="Roboto Bold"/>
              <a:ea typeface="Roboto Bold"/>
              <a:cs typeface="Roboto Bold"/>
            </a:endParaRPr>
          </a:p>
          <a:p>
            <a:pPr algn="ctr">
              <a:lnSpc>
                <a:spcPts val="2880"/>
              </a:lnSpc>
              <a:spcAft>
                <a:spcPts val="1800"/>
              </a:spcAft>
            </a:pPr>
            <a:r>
              <a:rPr lang="en-US" sz="2400" b="1" kern="0" spc="24" dirty="0">
                <a:solidFill>
                  <a:srgbClr val="FFFFFF"/>
                </a:solidFill>
                <a:latin typeface="Roboto Bold"/>
                <a:ea typeface="Roboto Bold"/>
                <a:cs typeface="Roboto Bold"/>
              </a:rPr>
              <a:t>Dental</a:t>
            </a:r>
            <a:endParaRPr lang="en-US" sz="2400" dirty="0">
              <a:solidFill>
                <a:srgbClr val="000000"/>
              </a:solidFill>
              <a:latin typeface="Roboto Bold"/>
              <a:ea typeface="Roboto Bold"/>
              <a:cs typeface="Roboto Bold"/>
            </a:endParaRPr>
          </a:p>
          <a:p>
            <a:pPr algn="ctr">
              <a:lnSpc>
                <a:spcPts val="2880"/>
              </a:lnSpc>
              <a:spcAft>
                <a:spcPts val="1800"/>
              </a:spcAft>
            </a:pPr>
            <a:r>
              <a:rPr lang="en-US" sz="2400" b="1" kern="0" spc="24" dirty="0">
                <a:solidFill>
                  <a:srgbClr val="FFFFFF"/>
                </a:solidFill>
                <a:latin typeface="Roboto Bold"/>
                <a:ea typeface="Roboto Bold"/>
                <a:cs typeface="Roboto Bold"/>
              </a:rPr>
              <a:t>Vision</a:t>
            </a:r>
            <a:endParaRPr lang="en-US" sz="2400" dirty="0">
              <a:solidFill>
                <a:srgbClr val="000000"/>
              </a:solidFill>
              <a:latin typeface="Roboto Bold"/>
              <a:ea typeface="Roboto Bold"/>
              <a:cs typeface="Roboto Bold"/>
            </a:endParaRPr>
          </a:p>
          <a:p>
            <a:pPr algn="ctr">
              <a:lnSpc>
                <a:spcPts val="2880"/>
              </a:lnSpc>
              <a:spcAft>
                <a:spcPts val="1800"/>
              </a:spcAft>
            </a:pPr>
            <a:r>
              <a:rPr lang="en-US" sz="2400" b="1" kern="0" spc="24" dirty="0">
                <a:solidFill>
                  <a:srgbClr val="FFFFFF"/>
                </a:solidFill>
                <a:latin typeface="Roboto Bold"/>
                <a:ea typeface="Roboto Bold"/>
                <a:cs typeface="Roboto Bold"/>
              </a:rPr>
              <a:t>Retirement Plans</a:t>
            </a:r>
            <a:endParaRPr lang="en-US" sz="2400" dirty="0">
              <a:solidFill>
                <a:srgbClr val="000000"/>
              </a:solidFill>
              <a:latin typeface="Roboto Bold"/>
              <a:ea typeface="Roboto Bold"/>
              <a:cs typeface="Roboto Bold"/>
            </a:endParaRPr>
          </a:p>
          <a:p>
            <a:pPr algn="ctr">
              <a:lnSpc>
                <a:spcPts val="2880"/>
              </a:lnSpc>
              <a:spcAft>
                <a:spcPts val="1800"/>
              </a:spcAft>
            </a:pPr>
            <a:r>
              <a:rPr lang="en-US" sz="2400" b="1" kern="0" spc="24" dirty="0">
                <a:solidFill>
                  <a:srgbClr val="FFFFFF"/>
                </a:solidFill>
                <a:latin typeface="Roboto Bold"/>
                <a:ea typeface="Roboto Bold"/>
                <a:cs typeface="Roboto Bold"/>
              </a:rPr>
              <a:t>Life Insurance and Disability</a:t>
            </a:r>
            <a:endParaRPr lang="en-US" sz="2400" dirty="0">
              <a:solidFill>
                <a:srgbClr val="000000"/>
              </a:solidFill>
              <a:latin typeface="Roboto Bold"/>
              <a:ea typeface="Roboto Bold"/>
              <a:cs typeface="Roboto Bold"/>
            </a:endParaRPr>
          </a:p>
          <a:p>
            <a:pPr algn="ctr">
              <a:lnSpc>
                <a:spcPts val="2880"/>
              </a:lnSpc>
              <a:spcAft>
                <a:spcPts val="1800"/>
              </a:spcAft>
            </a:pPr>
            <a:r>
              <a:rPr lang="en-US" sz="2400" b="1" kern="0" spc="24" dirty="0">
                <a:solidFill>
                  <a:srgbClr val="FFFFFF"/>
                </a:solidFill>
                <a:latin typeface="Roboto Bold"/>
                <a:ea typeface="Roboto Bold"/>
                <a:cs typeface="Roboto Bold"/>
              </a:rPr>
              <a:t>Supplemental Benefits</a:t>
            </a:r>
            <a:endParaRPr lang="en-US" sz="2400" dirty="0">
              <a:solidFill>
                <a:srgbClr val="000000"/>
              </a:solidFill>
              <a:latin typeface="Roboto Bold"/>
              <a:ea typeface="Roboto Bold"/>
              <a:cs typeface="Roboto Bold"/>
            </a:endParaRPr>
          </a:p>
          <a:p>
            <a:pPr marL="0" indent="0" algn="ctr">
              <a:lnSpc>
                <a:spcPts val="2880"/>
              </a:lnSpc>
              <a:spcAft>
                <a:spcPts val="1800"/>
              </a:spcAft>
              <a:buNone/>
            </a:pPr>
            <a:r>
              <a:rPr lang="en-US" sz="2400" b="1" kern="0" spc="24" dirty="0">
                <a:solidFill>
                  <a:srgbClr val="FFFFFF"/>
                </a:solidFill>
                <a:latin typeface="Roboto Bold"/>
                <a:ea typeface="Roboto Bold"/>
                <a:cs typeface="Roboto Bold"/>
              </a:rPr>
              <a:t>Additional Benefits</a:t>
            </a:r>
            <a:endParaRPr lang="en-US" sz="2400" dirty="0">
              <a:latin typeface="Roboto Bold"/>
              <a:ea typeface="Roboto Bold"/>
              <a:cs typeface="Roboto Bold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7465040" y="96697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905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430000" y="1905000"/>
            <a:ext cx="6858000" cy="8382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33450" y="662152"/>
            <a:ext cx="78676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5400" b="1" kern="0" spc="5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RETIREMENT PLANNING</a:t>
            </a:r>
            <a:endParaRPr lang="en-US" sz="5400">
              <a:latin typeface="Roboto"/>
              <a:ea typeface="Roboto Bold"/>
              <a:cs typeface="Roboto Bold"/>
            </a:endParaRPr>
          </a:p>
        </p:txBody>
      </p:sp>
      <p:sp>
        <p:nvSpPr>
          <p:cNvPr id="5" name="Text 1"/>
          <p:cNvSpPr/>
          <p:nvPr/>
        </p:nvSpPr>
        <p:spPr>
          <a:xfrm>
            <a:off x="1504950" y="3048000"/>
            <a:ext cx="8401050" cy="417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60"/>
              </a:lnSpc>
              <a:buNone/>
            </a:pPr>
            <a:r>
              <a:rPr lang="en-US" sz="4200" kern="0" spc="42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PEOs offer multiple employer 401(k) plans (MEPs) that leverage economies of scale to reduce plan costs and make it possible for smaller employers to offer this important benefit to employees. ​</a:t>
            </a:r>
            <a:endParaRPr lang="en-US" sz="4200">
              <a:latin typeface="Roboto"/>
              <a:ea typeface="Roboto Regular"/>
              <a:cs typeface="Roboto"/>
            </a:endParaRPr>
          </a:p>
        </p:txBody>
      </p:sp>
      <p:sp>
        <p:nvSpPr>
          <p:cNvPr id="6" name="Text 2"/>
          <p:cNvSpPr/>
          <p:nvPr/>
        </p:nvSpPr>
        <p:spPr>
          <a:xfrm>
            <a:off x="12372975" y="5143500"/>
            <a:ext cx="4972050" cy="4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80"/>
              </a:lnSpc>
              <a:spcAft>
                <a:spcPts val="1800"/>
              </a:spcAft>
            </a:pPr>
            <a:r>
              <a:rPr lang="en-US" sz="2400" b="1" kern="0" spc="2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Reduced Fiduciary Liability</a:t>
            </a:r>
            <a:br>
              <a:rPr dirty="0">
                <a:latin typeface="Roboto"/>
              </a:rPr>
            </a:br>
            <a:r>
              <a:rPr lang="en-US" sz="2400" b="1" kern="0" spc="2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and Exposure</a:t>
            </a:r>
            <a:endParaRPr lang="en-US" sz="2400" dirty="0">
              <a:solidFill>
                <a:srgbClr val="000000"/>
              </a:solidFill>
              <a:latin typeface="Roboto"/>
              <a:ea typeface="Roboto Bold"/>
              <a:cs typeface="Roboto Bold"/>
            </a:endParaRPr>
          </a:p>
          <a:p>
            <a:pPr algn="ctr">
              <a:lnSpc>
                <a:spcPts val="2880"/>
              </a:lnSpc>
              <a:spcAft>
                <a:spcPts val="1800"/>
              </a:spcAft>
            </a:pPr>
            <a:r>
              <a:rPr lang="en-US" sz="2400" b="1" kern="0" spc="2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401(k) Administration</a:t>
            </a:r>
            <a:endParaRPr lang="en-US" sz="2400" dirty="0">
              <a:solidFill>
                <a:srgbClr val="000000"/>
              </a:solidFill>
              <a:latin typeface="Roboto"/>
              <a:ea typeface="Roboto Bold"/>
              <a:cs typeface="Roboto Bold"/>
            </a:endParaRPr>
          </a:p>
          <a:p>
            <a:pPr algn="ctr">
              <a:lnSpc>
                <a:spcPts val="2880"/>
              </a:lnSpc>
              <a:spcAft>
                <a:spcPts val="1800"/>
              </a:spcAft>
            </a:pPr>
            <a:r>
              <a:rPr lang="en-US" sz="2400" b="1" kern="0" spc="2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Customizable Plans and</a:t>
            </a:r>
            <a:br>
              <a:rPr dirty="0">
                <a:latin typeface="Roboto"/>
              </a:rPr>
            </a:br>
            <a:r>
              <a:rPr lang="en-US" sz="2400" b="1" kern="0" spc="2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Employee Contribution Options</a:t>
            </a:r>
            <a:endParaRPr lang="en-US" sz="2400" dirty="0">
              <a:solidFill>
                <a:srgbClr val="000000"/>
              </a:solidFill>
              <a:latin typeface="Roboto"/>
              <a:ea typeface="Roboto Bold"/>
              <a:cs typeface="Roboto Bold"/>
            </a:endParaRPr>
          </a:p>
          <a:p>
            <a:pPr algn="ctr">
              <a:lnSpc>
                <a:spcPts val="2880"/>
              </a:lnSpc>
              <a:spcAft>
                <a:spcPts val="1800"/>
              </a:spcAft>
            </a:pPr>
            <a:r>
              <a:rPr lang="en-US" sz="2400" b="1" kern="0" spc="2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Simplified Operations</a:t>
            </a:r>
            <a:endParaRPr lang="en-US" sz="2400" dirty="0">
              <a:solidFill>
                <a:srgbClr val="000000"/>
              </a:solidFill>
              <a:latin typeface="Roboto"/>
              <a:ea typeface="Roboto Bold"/>
              <a:cs typeface="Roboto Bold"/>
            </a:endParaRPr>
          </a:p>
          <a:p>
            <a:pPr algn="ctr">
              <a:lnSpc>
                <a:spcPts val="2880"/>
              </a:lnSpc>
              <a:spcAft>
                <a:spcPts val="1800"/>
              </a:spcAft>
            </a:pPr>
            <a:r>
              <a:rPr lang="en-US" sz="2400" b="1" kern="0" spc="2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Cost/Benefit Analysis</a:t>
            </a:r>
            <a:endParaRPr lang="en-US" sz="2400" dirty="0">
              <a:solidFill>
                <a:srgbClr val="000000"/>
              </a:solidFill>
              <a:latin typeface="Roboto"/>
              <a:ea typeface="Roboto Bold"/>
              <a:cs typeface="Roboto Bold"/>
            </a:endParaRPr>
          </a:p>
          <a:p>
            <a:pPr marL="0" indent="0" algn="ctr">
              <a:lnSpc>
                <a:spcPts val="2880"/>
              </a:lnSpc>
              <a:spcAft>
                <a:spcPts val="1800"/>
              </a:spcAft>
              <a:buNone/>
            </a:pPr>
            <a:r>
              <a:rPr lang="en-US" sz="2400" b="1" kern="0" spc="2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Ongoing Education and Support</a:t>
            </a:r>
            <a:endParaRPr lang="en-US" sz="2400" dirty="0">
              <a:latin typeface="Roboto"/>
              <a:ea typeface="Roboto Bold"/>
              <a:cs typeface="Roboto Bold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7465040" y="96697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905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33450" y="662152"/>
            <a:ext cx="65436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5400" b="1" kern="0" spc="5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RISK MANAGEMENT</a:t>
            </a:r>
            <a:endParaRPr lang="en-US" sz="5400">
              <a:latin typeface="Roboto"/>
              <a:ea typeface="Roboto Bold"/>
              <a:cs typeface="Roboto Bold"/>
            </a:endParaRPr>
          </a:p>
        </p:txBody>
      </p:sp>
      <p:sp>
        <p:nvSpPr>
          <p:cNvPr id="4" name="Text 1"/>
          <p:cNvSpPr/>
          <p:nvPr/>
        </p:nvSpPr>
        <p:spPr>
          <a:xfrm>
            <a:off x="1504950" y="3048000"/>
            <a:ext cx="7365452" cy="733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60"/>
              </a:lnSpc>
              <a:buNone/>
            </a:pPr>
            <a:r>
              <a:rPr lang="en-US" sz="4800" b="1" kern="0" spc="48" dirty="0">
                <a:solidFill>
                  <a:srgbClr val="003286"/>
                </a:solidFill>
                <a:latin typeface="Roboto"/>
                <a:ea typeface="Roboto Bold"/>
                <a:cs typeface="Roboto Bold"/>
              </a:rPr>
              <a:t>More than Workers’ Comp</a:t>
            </a:r>
            <a:endParaRPr lang="en-US" sz="4800">
              <a:latin typeface="Roboto"/>
              <a:ea typeface="Roboto Bold"/>
              <a:cs typeface="Roboto Bold"/>
            </a:endParaRPr>
          </a:p>
        </p:txBody>
      </p:sp>
      <p:sp>
        <p:nvSpPr>
          <p:cNvPr id="5" name="Text 2"/>
          <p:cNvSpPr/>
          <p:nvPr/>
        </p:nvSpPr>
        <p:spPr>
          <a:xfrm>
            <a:off x="1504950" y="4162425"/>
            <a:ext cx="13944600" cy="333375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t"/>
          <a:lstStyle/>
          <a:p>
            <a:pPr marL="457200" indent="-457200">
              <a:lnSpc>
                <a:spcPts val="4320"/>
              </a:lnSpc>
              <a:spcAft>
                <a:spcPts val="1500"/>
              </a:spcAft>
              <a:buSzPct val="100000"/>
              <a:buChar char="•"/>
            </a:pPr>
            <a:r>
              <a:rPr lang="en-US" sz="3600" kern="0" spc="36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Minimizing the adverse effects of risk on an organization</a:t>
            </a:r>
            <a:endParaRPr lang="en-US" sz="3600" dirty="0">
              <a:solidFill>
                <a:srgbClr val="000000"/>
              </a:solidFill>
              <a:latin typeface="Roboto"/>
              <a:ea typeface="Roboto Regular"/>
              <a:cs typeface="Roboto"/>
            </a:endParaRPr>
          </a:p>
          <a:p>
            <a:pPr marL="457200" indent="-457200">
              <a:lnSpc>
                <a:spcPts val="4320"/>
              </a:lnSpc>
              <a:spcAft>
                <a:spcPts val="1500"/>
              </a:spcAft>
              <a:buSzPct val="100000"/>
              <a:buChar char="•"/>
            </a:pPr>
            <a:r>
              <a:rPr lang="en-US" sz="3600" kern="0" spc="36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Controlling outcomes proactively</a:t>
            </a:r>
            <a:endParaRPr lang="en-US" sz="3600" dirty="0">
              <a:solidFill>
                <a:srgbClr val="000000"/>
              </a:solidFill>
              <a:latin typeface="Roboto"/>
              <a:ea typeface="Roboto Regular"/>
              <a:cs typeface="Roboto"/>
            </a:endParaRPr>
          </a:p>
          <a:p>
            <a:pPr marL="457200" indent="-457200">
              <a:lnSpc>
                <a:spcPts val="4320"/>
              </a:lnSpc>
              <a:spcAft>
                <a:spcPts val="1500"/>
              </a:spcAft>
              <a:buSzPct val="100000"/>
              <a:buChar char="•"/>
            </a:pPr>
            <a:r>
              <a:rPr lang="en-US" sz="3600" kern="0" spc="36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Reducing possibility of a risk occurring and its potential impact</a:t>
            </a:r>
            <a:endParaRPr lang="en-US" sz="3600" dirty="0">
              <a:solidFill>
                <a:srgbClr val="000000"/>
              </a:solidFill>
              <a:latin typeface="Roboto"/>
              <a:ea typeface="Roboto Regular"/>
              <a:cs typeface="Roboto"/>
            </a:endParaRPr>
          </a:p>
          <a:p>
            <a:pPr marL="457200" indent="-457200" algn="l">
              <a:lnSpc>
                <a:spcPts val="4320"/>
              </a:lnSpc>
              <a:spcAft>
                <a:spcPts val="1500"/>
              </a:spcAft>
              <a:buSzPct val="100000"/>
              <a:buChar char="•"/>
            </a:pPr>
            <a:r>
              <a:rPr lang="en-US" sz="3600" kern="0" spc="36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Protection for your business and your employees​</a:t>
            </a:r>
            <a:endParaRPr lang="en-US" sz="3600" dirty="0">
              <a:latin typeface="Roboto"/>
              <a:ea typeface="Roboto Regular"/>
              <a:cs typeface="Roboto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7465040" y="96697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905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33450" y="609600"/>
            <a:ext cx="1592481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5400" b="1" kern="0" spc="5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EMPLOYMENT PRACTICES LIABILITY INSURANCE</a:t>
            </a:r>
            <a:endParaRPr lang="en-US" sz="5400">
              <a:latin typeface="Roboto"/>
              <a:ea typeface="Roboto Bold"/>
              <a:cs typeface="Roboto Bold"/>
            </a:endParaRPr>
          </a:p>
        </p:txBody>
      </p:sp>
      <p:sp>
        <p:nvSpPr>
          <p:cNvPr id="4" name="Text 1"/>
          <p:cNvSpPr/>
          <p:nvPr/>
        </p:nvSpPr>
        <p:spPr>
          <a:xfrm>
            <a:off x="1504950" y="3048000"/>
            <a:ext cx="3981450" cy="733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60"/>
              </a:lnSpc>
              <a:buNone/>
            </a:pPr>
            <a:r>
              <a:rPr lang="en-US" sz="4800" b="1" kern="0" spc="48" dirty="0">
                <a:solidFill>
                  <a:srgbClr val="003286"/>
                </a:solidFill>
                <a:latin typeface="Roboto"/>
                <a:ea typeface="Roboto Bold"/>
                <a:cs typeface="Roboto Bold"/>
              </a:rPr>
              <a:t>EPLI includes:</a:t>
            </a:r>
            <a:endParaRPr lang="en-US" sz="4800">
              <a:latin typeface="Roboto"/>
              <a:ea typeface="Roboto Bold"/>
              <a:cs typeface="Roboto Bold"/>
            </a:endParaRPr>
          </a:p>
        </p:txBody>
      </p:sp>
      <p:sp>
        <p:nvSpPr>
          <p:cNvPr id="5" name="Text 2"/>
          <p:cNvSpPr/>
          <p:nvPr/>
        </p:nvSpPr>
        <p:spPr>
          <a:xfrm>
            <a:off x="1504950" y="4162425"/>
            <a:ext cx="13944600" cy="42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20"/>
              </a:lnSpc>
              <a:spcAft>
                <a:spcPts val="1500"/>
              </a:spcAft>
            </a:pPr>
            <a:r>
              <a:rPr lang="en-US" sz="3600" kern="0" spc="36" dirty="0">
                <a:solidFill>
                  <a:srgbClr val="236EEC"/>
                </a:solidFill>
                <a:latin typeface="Roboto"/>
                <a:ea typeface="Roboto Regular"/>
                <a:cs typeface="Roboto Regular" pitchFamily="34" charset="-120"/>
              </a:rPr>
              <a:t>✓</a:t>
            </a:r>
            <a:r>
              <a:rPr lang="en-US" sz="3600" kern="0" spc="36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  Discrimination (Race, gender, age, disability, etc.)</a:t>
            </a:r>
            <a:endParaRPr lang="en-US" sz="3600" dirty="0">
              <a:solidFill>
                <a:srgbClr val="000000"/>
              </a:solidFill>
              <a:latin typeface="Roboto"/>
              <a:ea typeface="Roboto Regular"/>
              <a:cs typeface="Roboto"/>
            </a:endParaRPr>
          </a:p>
          <a:p>
            <a:pPr>
              <a:lnSpc>
                <a:spcPts val="4320"/>
              </a:lnSpc>
              <a:spcAft>
                <a:spcPts val="1500"/>
              </a:spcAft>
            </a:pPr>
            <a:r>
              <a:rPr lang="en-US" sz="3600" kern="0" spc="36" dirty="0">
                <a:solidFill>
                  <a:srgbClr val="236EEC"/>
                </a:solidFill>
                <a:latin typeface="Roboto"/>
                <a:ea typeface="Roboto Regular"/>
                <a:cs typeface="Roboto Regular" pitchFamily="34" charset="-120"/>
              </a:rPr>
              <a:t>✓</a:t>
            </a:r>
            <a:r>
              <a:rPr lang="en-US" sz="3600" kern="0" spc="36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  Wrongful termination</a:t>
            </a:r>
            <a:endParaRPr lang="en-US" sz="3600" dirty="0">
              <a:solidFill>
                <a:srgbClr val="000000"/>
              </a:solidFill>
              <a:latin typeface="Roboto"/>
              <a:ea typeface="Roboto Regular"/>
              <a:cs typeface="Roboto"/>
            </a:endParaRPr>
          </a:p>
          <a:p>
            <a:pPr>
              <a:lnSpc>
                <a:spcPts val="4320"/>
              </a:lnSpc>
              <a:spcAft>
                <a:spcPts val="1500"/>
              </a:spcAft>
            </a:pPr>
            <a:r>
              <a:rPr lang="en-US" sz="3600" kern="0" spc="36" dirty="0">
                <a:solidFill>
                  <a:srgbClr val="236EEC"/>
                </a:solidFill>
                <a:latin typeface="Roboto"/>
                <a:ea typeface="Roboto Regular"/>
                <a:cs typeface="Roboto Regular" pitchFamily="34" charset="-120"/>
              </a:rPr>
              <a:t>✓</a:t>
            </a:r>
            <a:r>
              <a:rPr lang="en-US" sz="3600" kern="0" spc="36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  Harassment</a:t>
            </a:r>
            <a:endParaRPr lang="en-US" sz="3600" dirty="0">
              <a:solidFill>
                <a:srgbClr val="000000"/>
              </a:solidFill>
              <a:latin typeface="Roboto"/>
              <a:ea typeface="Roboto Regular"/>
              <a:cs typeface="Roboto"/>
            </a:endParaRPr>
          </a:p>
          <a:p>
            <a:pPr>
              <a:lnSpc>
                <a:spcPts val="4320"/>
              </a:lnSpc>
              <a:spcAft>
                <a:spcPts val="1500"/>
              </a:spcAft>
            </a:pPr>
            <a:r>
              <a:rPr lang="en-US" sz="3600" kern="0" spc="36" dirty="0">
                <a:solidFill>
                  <a:srgbClr val="236EEC"/>
                </a:solidFill>
                <a:latin typeface="Roboto"/>
                <a:ea typeface="Roboto Regular"/>
                <a:cs typeface="Roboto Regular" pitchFamily="34" charset="-120"/>
              </a:rPr>
              <a:t>✓</a:t>
            </a:r>
            <a:r>
              <a:rPr lang="en-US" sz="3600" kern="0" spc="36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  Breach of employment contract</a:t>
            </a:r>
            <a:endParaRPr lang="en-US" sz="3600" dirty="0">
              <a:solidFill>
                <a:srgbClr val="000000"/>
              </a:solidFill>
              <a:latin typeface="Roboto"/>
              <a:ea typeface="Roboto Regular"/>
              <a:cs typeface="Roboto"/>
            </a:endParaRPr>
          </a:p>
          <a:p>
            <a:pPr>
              <a:lnSpc>
                <a:spcPts val="4320"/>
              </a:lnSpc>
              <a:spcAft>
                <a:spcPts val="1500"/>
              </a:spcAft>
            </a:pPr>
            <a:r>
              <a:rPr lang="en-US" sz="3600" kern="0" spc="36" dirty="0">
                <a:solidFill>
                  <a:srgbClr val="236EEC"/>
                </a:solidFill>
                <a:latin typeface="Roboto"/>
                <a:ea typeface="Roboto Regular"/>
                <a:cs typeface="Roboto Regular" pitchFamily="34" charset="-120"/>
              </a:rPr>
              <a:t>✓</a:t>
            </a:r>
            <a:r>
              <a:rPr lang="en-US" sz="3600" kern="0" spc="36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  Failure to employ or promote</a:t>
            </a:r>
            <a:endParaRPr lang="en-US" sz="3600" dirty="0">
              <a:solidFill>
                <a:srgbClr val="000000"/>
              </a:solidFill>
              <a:latin typeface="Roboto"/>
              <a:ea typeface="Roboto Regular"/>
              <a:cs typeface="Roboto"/>
            </a:endParaRPr>
          </a:p>
          <a:p>
            <a:pPr>
              <a:lnSpc>
                <a:spcPts val="4320"/>
              </a:lnSpc>
              <a:spcAft>
                <a:spcPts val="1500"/>
              </a:spcAft>
            </a:pPr>
            <a:r>
              <a:rPr lang="en-US" sz="3600" kern="0" spc="36" dirty="0">
                <a:solidFill>
                  <a:srgbClr val="236EEC"/>
                </a:solidFill>
                <a:latin typeface="Roboto"/>
                <a:ea typeface="Roboto Regular"/>
                <a:cs typeface="Roboto Regular" pitchFamily="34" charset="-120"/>
              </a:rPr>
              <a:t>✓</a:t>
            </a:r>
            <a:r>
              <a:rPr lang="en-US" sz="3600" kern="0" spc="36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  Negligent evaluation</a:t>
            </a:r>
            <a:endParaRPr lang="en-US" sz="3600" dirty="0">
              <a:latin typeface="Roboto"/>
              <a:ea typeface="Roboto Regular"/>
              <a:cs typeface="Roboto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7465040" y="96697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1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8">
            <a:extLst>
              <a:ext uri="{FF2B5EF4-FFF2-40B4-BE49-F238E27FC236}">
                <a16:creationId xmlns:a16="http://schemas.microsoft.com/office/drawing/2014/main" id="{2FFB535E-0766-4F2F-2CAE-FE9E91AB5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7885" y="1011"/>
            <a:ext cx="6855370" cy="10284976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933450" y="4438650"/>
            <a:ext cx="16078200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950"/>
              </a:lnSpc>
              <a:buNone/>
            </a:pPr>
            <a:r>
              <a:rPr lang="en-US" sz="7950" kern="0" spc="-225" dirty="0">
                <a:solidFill>
                  <a:srgbClr val="FFFFFF"/>
                </a:solidFill>
                <a:latin typeface="Roboto Black" pitchFamily="34" charset="0"/>
                <a:ea typeface="Roboto Black" pitchFamily="34" charset="-122"/>
                <a:cs typeface="Roboto Black" pitchFamily="34" charset="-120"/>
              </a:rPr>
              <a:t>HOW DO I FIND AND SELECT A PEO?</a:t>
            </a:r>
            <a:endParaRPr lang="en-US" sz="7950" dirty="0"/>
          </a:p>
        </p:txBody>
      </p:sp>
      <p:sp>
        <p:nvSpPr>
          <p:cNvPr id="3" name="Text 1"/>
          <p:cNvSpPr/>
          <p:nvPr/>
        </p:nvSpPr>
        <p:spPr>
          <a:xfrm>
            <a:off x="933450" y="5457825"/>
            <a:ext cx="148780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25"/>
              </a:lnSpc>
              <a:buNone/>
            </a:pPr>
            <a:r>
              <a:rPr lang="en-US" sz="5000" kern="0" spc="50" dirty="0" err="1">
                <a:solidFill>
                  <a:srgbClr val="8FB5F6"/>
                </a:solidFill>
                <a:latin typeface="Roboto"/>
                <a:ea typeface="Roboto Medium"/>
                <a:cs typeface="Roboto Medium"/>
              </a:rPr>
              <a:t>NAPEO.org</a:t>
            </a:r>
            <a:r>
              <a:rPr lang="en-US" sz="5000" kern="0" spc="50" dirty="0">
                <a:solidFill>
                  <a:srgbClr val="8FB5F6"/>
                </a:solidFill>
                <a:latin typeface="Roboto"/>
                <a:ea typeface="Roboto Medium"/>
                <a:cs typeface="Roboto Medium"/>
              </a:rPr>
              <a:t>/</a:t>
            </a:r>
            <a:r>
              <a:rPr lang="en-US" sz="5000" kern="0" spc="50" dirty="0" err="1">
                <a:solidFill>
                  <a:srgbClr val="8FB5F6"/>
                </a:solidFill>
                <a:latin typeface="Roboto"/>
                <a:ea typeface="Roboto Medium"/>
                <a:cs typeface="Roboto Medium"/>
              </a:rPr>
              <a:t>GoodIdea</a:t>
            </a:r>
            <a:endParaRPr lang="en-US" sz="5000" dirty="0">
              <a:latin typeface="Roboto"/>
              <a:ea typeface="Roboto Medium"/>
              <a:cs typeface="Roboto Medium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7465040" y="96697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1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8">
            <a:extLst>
              <a:ext uri="{FF2B5EF4-FFF2-40B4-BE49-F238E27FC236}">
                <a16:creationId xmlns:a16="http://schemas.microsoft.com/office/drawing/2014/main" id="{DB057144-5D5B-A6BA-DE2F-FD9294520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7885" y="1011"/>
            <a:ext cx="6855370" cy="10284976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933450" y="4438650"/>
            <a:ext cx="12620625" cy="809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000"/>
              </a:lnSpc>
              <a:buNone/>
            </a:pPr>
            <a:r>
              <a:rPr lang="en-US" sz="9000" kern="0" spc="-225" dirty="0">
                <a:solidFill>
                  <a:srgbClr val="FFFFFF"/>
                </a:solidFill>
                <a:latin typeface="Roboto Black"/>
                <a:ea typeface="Roboto Black"/>
                <a:cs typeface="Roboto Black"/>
              </a:rPr>
              <a:t>QUESTIONS &amp; ANSWERS</a:t>
            </a:r>
            <a:endParaRPr lang="en-US" sz="9000">
              <a:latin typeface="Roboto Black"/>
              <a:ea typeface="Roboto Black"/>
              <a:cs typeface="Roboto Black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7465040" y="96697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905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430000" y="1905000"/>
            <a:ext cx="6858000" cy="8382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33450" y="662152"/>
            <a:ext cx="564832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5400" b="1" kern="0" spc="5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WHAT IS A PEO?</a:t>
            </a:r>
            <a:endParaRPr lang="en-US" sz="5400" b="1">
              <a:latin typeface="Roboto"/>
              <a:ea typeface="Roboto Bold"/>
              <a:cs typeface="Roboto Bold"/>
            </a:endParaRPr>
          </a:p>
        </p:txBody>
      </p:sp>
      <p:sp>
        <p:nvSpPr>
          <p:cNvPr id="5" name="Text 1"/>
          <p:cNvSpPr/>
          <p:nvPr/>
        </p:nvSpPr>
        <p:spPr>
          <a:xfrm>
            <a:off x="1504950" y="3048000"/>
            <a:ext cx="8401050" cy="44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buNone/>
            </a:pPr>
            <a:r>
              <a:rPr lang="en-US" sz="3600" kern="0" spc="36" dirty="0">
                <a:solidFill>
                  <a:srgbClr val="003286"/>
                </a:solidFill>
                <a:latin typeface="Roboto"/>
                <a:ea typeface="Roboto Regular" pitchFamily="34" charset="-122"/>
                <a:cs typeface="Roboto Regular" pitchFamily="34" charset="-120"/>
              </a:rPr>
              <a:t>Professional employer organizations (PEOs) provide HR services to small and mid-size businesses—paying wages and taxes under the PEO’s EIN, offering workers’ comp and risk management services, and providing compliance assistance with employment-related rules and regulations.​</a:t>
            </a:r>
            <a:endParaRPr lang="en-US" sz="3600" dirty="0">
              <a:latin typeface="Roboto"/>
              <a:ea typeface="Roboto"/>
              <a:cs typeface="Roboto"/>
            </a:endParaRPr>
          </a:p>
        </p:txBody>
      </p:sp>
      <p:sp>
        <p:nvSpPr>
          <p:cNvPr id="6" name="Text 2"/>
          <p:cNvSpPr/>
          <p:nvPr/>
        </p:nvSpPr>
        <p:spPr>
          <a:xfrm>
            <a:off x="12372975" y="5143500"/>
            <a:ext cx="4972050" cy="4344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1800"/>
              </a:spcAft>
            </a:pPr>
            <a:r>
              <a:rPr lang="en-US" sz="3000" b="1" kern="0" spc="30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Payroll</a:t>
            </a:r>
            <a:endParaRPr lang="en-US" sz="3000" dirty="0">
              <a:solidFill>
                <a:srgbClr val="000000"/>
              </a:solidFill>
              <a:latin typeface="Roboto"/>
              <a:ea typeface="Roboto Bold"/>
              <a:cs typeface="Roboto Bold"/>
            </a:endParaRPr>
          </a:p>
          <a:p>
            <a:pPr algn="ctr">
              <a:spcAft>
                <a:spcPts val="1800"/>
              </a:spcAft>
            </a:pPr>
            <a:r>
              <a:rPr lang="en-US" sz="3000" b="1" kern="0" spc="30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Benefits</a:t>
            </a:r>
            <a:endParaRPr lang="en-US" sz="3000" dirty="0">
              <a:solidFill>
                <a:srgbClr val="000000"/>
              </a:solidFill>
              <a:latin typeface="Roboto"/>
              <a:ea typeface="Roboto Bold"/>
              <a:cs typeface="Roboto Bold"/>
            </a:endParaRPr>
          </a:p>
          <a:p>
            <a:pPr algn="ctr">
              <a:spcAft>
                <a:spcPts val="1800"/>
              </a:spcAft>
            </a:pPr>
            <a:r>
              <a:rPr lang="en-US" sz="3000" b="1" kern="0" spc="30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Human Resources</a:t>
            </a:r>
            <a:endParaRPr lang="en-US" sz="3000" dirty="0">
              <a:solidFill>
                <a:srgbClr val="000000"/>
              </a:solidFill>
              <a:latin typeface="Roboto"/>
              <a:ea typeface="Roboto Bold"/>
              <a:cs typeface="Roboto Bold"/>
            </a:endParaRPr>
          </a:p>
          <a:p>
            <a:pPr algn="ctr">
              <a:spcAft>
                <a:spcPts val="1800"/>
              </a:spcAft>
            </a:pPr>
            <a:r>
              <a:rPr lang="en-US" sz="3000" b="1" kern="0" spc="30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Tax Administration</a:t>
            </a:r>
            <a:endParaRPr lang="en-US" sz="3000" dirty="0">
              <a:solidFill>
                <a:srgbClr val="000000"/>
              </a:solidFill>
              <a:latin typeface="Roboto"/>
              <a:ea typeface="Roboto Bold"/>
              <a:cs typeface="Roboto Bold"/>
            </a:endParaRPr>
          </a:p>
          <a:p>
            <a:pPr algn="ctr">
              <a:spcAft>
                <a:spcPts val="1800"/>
              </a:spcAft>
            </a:pPr>
            <a:r>
              <a:rPr lang="en-US" sz="3000" b="1" kern="0" spc="30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Regulatory Compliance</a:t>
            </a:r>
            <a:br>
              <a:rPr lang="en-US" sz="3000" b="1" kern="0" spc="30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</a:br>
            <a:r>
              <a:rPr lang="en-US" sz="3000" b="1" kern="0" spc="30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Assistance</a:t>
            </a:r>
            <a:endParaRPr lang="en-US" sz="3000">
              <a:latin typeface="Roboto"/>
              <a:ea typeface="Roboto Bold"/>
              <a:cs typeface="Roboto Bold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7556480" y="96697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905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33450" y="662152"/>
            <a:ext cx="908750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5400" b="1" kern="0" spc="5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PEO INDUSTRY STATISTICS</a:t>
            </a:r>
            <a:endParaRPr lang="en-US" sz="5400" b="1">
              <a:latin typeface="Roboto"/>
              <a:ea typeface="Roboto Bold"/>
              <a:cs typeface="Roboto Bold"/>
            </a:endParaRPr>
          </a:p>
        </p:txBody>
      </p:sp>
      <p:sp>
        <p:nvSpPr>
          <p:cNvPr id="4" name="Text 1"/>
          <p:cNvSpPr/>
          <p:nvPr/>
        </p:nvSpPr>
        <p:spPr>
          <a:xfrm>
            <a:off x="2752725" y="3048000"/>
            <a:ext cx="4572000" cy="923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000"/>
              </a:lnSpc>
              <a:buNone/>
            </a:pPr>
            <a:r>
              <a:rPr lang="en-US" sz="10200" kern="0" spc="-450" dirty="0">
                <a:solidFill>
                  <a:srgbClr val="CC3300"/>
                </a:solidFill>
                <a:latin typeface="Roboto Black" pitchFamily="34" charset="0"/>
                <a:ea typeface="Roboto Black" pitchFamily="34" charset="-122"/>
                <a:cs typeface="Roboto Black" pitchFamily="34" charset="-120"/>
              </a:rPr>
              <a:t>200,000</a:t>
            </a:r>
            <a:endParaRPr lang="en-US" sz="10200" dirty="0"/>
          </a:p>
        </p:txBody>
      </p:sp>
      <p:sp>
        <p:nvSpPr>
          <p:cNvPr id="5" name="Text 2"/>
          <p:cNvSpPr/>
          <p:nvPr/>
        </p:nvSpPr>
        <p:spPr>
          <a:xfrm>
            <a:off x="2181225" y="4352925"/>
            <a:ext cx="573405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000" kern="0" spc="30" dirty="0">
                <a:solidFill>
                  <a:srgbClr val="003286"/>
                </a:solidFill>
                <a:latin typeface="Roboto"/>
                <a:ea typeface="Roboto Regular" pitchFamily="34" charset="-122"/>
                <a:cs typeface="Roboto Regular" pitchFamily="34" charset="-120"/>
              </a:rPr>
              <a:t>Small and Mid-sized Businesses Receive PEO Services</a:t>
            </a:r>
            <a:endParaRPr lang="en-US" sz="3000" dirty="0">
              <a:latin typeface="Roboto"/>
              <a:ea typeface="Roboto"/>
              <a:cs typeface="Roboto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201275" y="3048000"/>
            <a:ext cx="6057900" cy="923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000"/>
              </a:lnSpc>
              <a:buNone/>
            </a:pPr>
            <a:r>
              <a:rPr lang="en-US" sz="10200" kern="0" spc="-450" dirty="0">
                <a:solidFill>
                  <a:srgbClr val="CC3300"/>
                </a:solidFill>
                <a:latin typeface="Roboto Black" pitchFamily="34" charset="0"/>
                <a:ea typeface="Roboto Black" pitchFamily="34" charset="-122"/>
                <a:cs typeface="Roboto Black" pitchFamily="34" charset="-120"/>
              </a:rPr>
              <a:t>4.5 </a:t>
            </a:r>
            <a:r>
              <a:rPr lang="en-US" sz="10200" dirty="0">
                <a:solidFill>
                  <a:srgbClr val="CC3300"/>
                </a:solidFill>
                <a:latin typeface="Roboto Black" pitchFamily="34" charset="0"/>
                <a:ea typeface="Roboto Black" pitchFamily="34" charset="-122"/>
                <a:cs typeface="Roboto Black" pitchFamily="34" charset="-120"/>
              </a:rPr>
              <a:t>Million</a:t>
            </a:r>
            <a:endParaRPr lang="en-US" sz="10200" dirty="0"/>
          </a:p>
        </p:txBody>
      </p:sp>
      <p:sp>
        <p:nvSpPr>
          <p:cNvPr id="7" name="Text 4"/>
          <p:cNvSpPr/>
          <p:nvPr/>
        </p:nvSpPr>
        <p:spPr>
          <a:xfrm>
            <a:off x="10372725" y="4352925"/>
            <a:ext cx="573405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000" kern="0" spc="30" dirty="0">
                <a:solidFill>
                  <a:srgbClr val="003286"/>
                </a:solidFill>
                <a:latin typeface="Roboto"/>
                <a:ea typeface="Roboto Regular" pitchFamily="34" charset="-122"/>
                <a:cs typeface="Roboto Regular" pitchFamily="34" charset="-120"/>
              </a:rPr>
              <a:t>People Employed
by PEOs</a:t>
            </a:r>
            <a:endParaRPr lang="en-US" sz="3000">
              <a:latin typeface="Roboto Regular"/>
              <a:ea typeface="Roboto"/>
              <a:cs typeface="Roboto"/>
            </a:endParaRPr>
          </a:p>
        </p:txBody>
      </p:sp>
      <p:sp>
        <p:nvSpPr>
          <p:cNvPr id="8" name="Text 5"/>
          <p:cNvSpPr/>
          <p:nvPr/>
        </p:nvSpPr>
        <p:spPr>
          <a:xfrm>
            <a:off x="1719590" y="6419850"/>
            <a:ext cx="7515226" cy="923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000"/>
              </a:lnSpc>
              <a:buNone/>
            </a:pPr>
            <a:r>
              <a:rPr lang="en-US" sz="10200" kern="0" spc="-450" dirty="0">
                <a:solidFill>
                  <a:srgbClr val="CC3300"/>
                </a:solidFill>
                <a:latin typeface="Roboto Black" pitchFamily="34" charset="0"/>
                <a:ea typeface="Roboto Black" pitchFamily="34" charset="-122"/>
                <a:cs typeface="Roboto Black" pitchFamily="34" charset="-120"/>
              </a:rPr>
              <a:t>$358 </a:t>
            </a:r>
            <a:r>
              <a:rPr lang="en-US" sz="10200" dirty="0">
                <a:solidFill>
                  <a:srgbClr val="CC3300"/>
                </a:solidFill>
                <a:latin typeface="Roboto Black" pitchFamily="34" charset="0"/>
                <a:ea typeface="Roboto Black" pitchFamily="34" charset="-122"/>
                <a:cs typeface="Roboto Black" pitchFamily="34" charset="-120"/>
              </a:rPr>
              <a:t>Billion</a:t>
            </a:r>
            <a:endParaRPr lang="en-US" sz="10200" dirty="0"/>
          </a:p>
        </p:txBody>
      </p:sp>
      <p:sp>
        <p:nvSpPr>
          <p:cNvPr id="9" name="Text 6"/>
          <p:cNvSpPr/>
          <p:nvPr/>
        </p:nvSpPr>
        <p:spPr>
          <a:xfrm>
            <a:off x="2181225" y="7715250"/>
            <a:ext cx="573405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000" kern="0" spc="30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Estimated Industry
Revenue</a:t>
            </a:r>
            <a:endParaRPr lang="en-US" sz="3000">
              <a:latin typeface="Roboto Regular"/>
              <a:ea typeface="Roboto Regular"/>
              <a:cs typeface="Roboto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2039600" y="6410325"/>
            <a:ext cx="2381250" cy="923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000"/>
              </a:lnSpc>
              <a:buNone/>
            </a:pPr>
            <a:r>
              <a:rPr lang="en-US" sz="10200" kern="0" spc="-450" dirty="0">
                <a:solidFill>
                  <a:srgbClr val="CC3300"/>
                </a:solidFill>
                <a:latin typeface="Roboto Black" pitchFamily="34" charset="0"/>
                <a:ea typeface="Roboto Black" pitchFamily="34" charset="-122"/>
                <a:cs typeface="Roboto Black" pitchFamily="34" charset="-120"/>
              </a:rPr>
              <a:t>17%</a:t>
            </a:r>
            <a:endParaRPr lang="en-US" sz="10200" dirty="0"/>
          </a:p>
        </p:txBody>
      </p:sp>
      <p:sp>
        <p:nvSpPr>
          <p:cNvPr id="11" name="Text 8"/>
          <p:cNvSpPr/>
          <p:nvPr/>
        </p:nvSpPr>
        <p:spPr>
          <a:xfrm>
            <a:off x="10372725" y="7715250"/>
            <a:ext cx="573405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000" kern="0" spc="30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Employers with 10 to 100 Employees that are PEO Clients</a:t>
            </a:r>
            <a:endParaRPr lang="en-US" sz="3000" dirty="0">
              <a:latin typeface="Roboto"/>
              <a:ea typeface="Roboto Regular"/>
              <a:cs typeface="Roboto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7556480" y="96697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905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1905000"/>
            <a:ext cx="6858000" cy="8382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33450" y="662152"/>
            <a:ext cx="910064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5400" b="1" kern="0" spc="5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PEO INDUSTRY STATISTICS</a:t>
            </a:r>
            <a:endParaRPr lang="en-US" sz="5400">
              <a:latin typeface="Roboto"/>
              <a:ea typeface="Roboto Bold"/>
              <a:cs typeface="Roboto Bold"/>
            </a:endParaRPr>
          </a:p>
        </p:txBody>
      </p:sp>
      <p:sp>
        <p:nvSpPr>
          <p:cNvPr id="5" name="Text 1"/>
          <p:cNvSpPr/>
          <p:nvPr/>
        </p:nvSpPr>
        <p:spPr>
          <a:xfrm>
            <a:off x="8362950" y="3200400"/>
            <a:ext cx="8751858" cy="1657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buNone/>
            </a:pPr>
            <a:r>
              <a:rPr lang="en-US" sz="3600" kern="0" spc="36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The total employment represented by the PEO industry is roughly the same as the </a:t>
            </a:r>
            <a:r>
              <a:rPr lang="en-US" sz="3600" b="1" kern="0" spc="36" dirty="0">
                <a:solidFill>
                  <a:srgbClr val="003286"/>
                </a:solidFill>
                <a:latin typeface="Roboto"/>
                <a:ea typeface="Roboto Bold"/>
                <a:cs typeface="Roboto Bold"/>
              </a:rPr>
              <a:t>combined number of U.S. employees</a:t>
            </a:r>
            <a:r>
              <a:rPr lang="en-US" sz="3600" kern="0" spc="36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 for:</a:t>
            </a:r>
            <a:endParaRPr lang="en-US" sz="3600" dirty="0">
              <a:latin typeface="Roboto"/>
              <a:ea typeface="Roboto Regular"/>
              <a:cs typeface="Roboto"/>
            </a:endParaRPr>
          </a:p>
        </p:txBody>
      </p:sp>
      <p:sp>
        <p:nvSpPr>
          <p:cNvPr id="6" name="Text 2"/>
          <p:cNvSpPr/>
          <p:nvPr/>
        </p:nvSpPr>
        <p:spPr>
          <a:xfrm>
            <a:off x="8863282" y="5143500"/>
            <a:ext cx="4057650" cy="352425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t"/>
          <a:lstStyle/>
          <a:p>
            <a:pPr marL="457200" indent="-457200">
              <a:lnSpc>
                <a:spcPts val="4320"/>
              </a:lnSpc>
              <a:spcAft>
                <a:spcPts val="1500"/>
              </a:spcAft>
              <a:buSzPct val="100000"/>
              <a:buChar char="•"/>
            </a:pPr>
            <a:r>
              <a:rPr lang="en-US" sz="3600" b="1" kern="0" spc="36" dirty="0">
                <a:solidFill>
                  <a:srgbClr val="003286"/>
                </a:solidFill>
                <a:latin typeface="Roboto"/>
                <a:ea typeface="Roboto Bold"/>
                <a:cs typeface="Roboto Bold"/>
              </a:rPr>
              <a:t>Walmart</a:t>
            </a:r>
            <a:endParaRPr lang="en-US" sz="3600" b="1" kern="0" spc="36" dirty="0">
              <a:solidFill>
                <a:srgbClr val="003286"/>
              </a:solidFill>
              <a:latin typeface="Roboto"/>
              <a:ea typeface="Roboto Regular"/>
              <a:cs typeface="Roboto Bold"/>
            </a:endParaRPr>
          </a:p>
          <a:p>
            <a:pPr marL="457200" indent="-457200">
              <a:lnSpc>
                <a:spcPts val="4320"/>
              </a:lnSpc>
              <a:spcAft>
                <a:spcPts val="1500"/>
              </a:spcAft>
              <a:buSzPct val="100000"/>
              <a:buChar char="•"/>
            </a:pPr>
            <a:r>
              <a:rPr lang="en-US" sz="3600" b="1" kern="0" spc="36" dirty="0">
                <a:solidFill>
                  <a:srgbClr val="003286"/>
                </a:solidFill>
                <a:latin typeface="Roboto"/>
                <a:ea typeface="Roboto Bold"/>
                <a:cs typeface="Roboto Bold"/>
              </a:rPr>
              <a:t>Amazon</a:t>
            </a:r>
            <a:endParaRPr lang="en-US" sz="3600" dirty="0">
              <a:solidFill>
                <a:srgbClr val="000000"/>
              </a:solidFill>
              <a:latin typeface="Roboto"/>
              <a:ea typeface="Roboto Bold"/>
              <a:cs typeface="Roboto Bold"/>
            </a:endParaRPr>
          </a:p>
          <a:p>
            <a:pPr marL="457200" indent="-457200" algn="l">
              <a:lnSpc>
                <a:spcPts val="4320"/>
              </a:lnSpc>
              <a:spcAft>
                <a:spcPts val="1500"/>
              </a:spcAft>
              <a:buSzPct val="100000"/>
              <a:buChar char="•"/>
            </a:pPr>
            <a:r>
              <a:rPr lang="en-US" sz="3600" b="1" kern="0" spc="36" dirty="0">
                <a:solidFill>
                  <a:srgbClr val="003286"/>
                </a:solidFill>
                <a:latin typeface="Roboto"/>
                <a:ea typeface="Roboto Bold"/>
                <a:cs typeface="Roboto Bold"/>
              </a:rPr>
              <a:t>Kroger</a:t>
            </a:r>
          </a:p>
          <a:p>
            <a:pPr marL="457200" indent="-457200" algn="l">
              <a:lnSpc>
                <a:spcPts val="4320"/>
              </a:lnSpc>
              <a:spcAft>
                <a:spcPts val="1500"/>
              </a:spcAft>
              <a:buSzPct val="100000"/>
              <a:buChar char="•"/>
            </a:pPr>
            <a:r>
              <a:rPr lang="en-US" sz="3600" b="1" kern="0" spc="36" dirty="0">
                <a:solidFill>
                  <a:srgbClr val="003286"/>
                </a:solidFill>
                <a:latin typeface="Roboto"/>
                <a:ea typeface="Roboto Bold"/>
                <a:cs typeface="Roboto Bold"/>
              </a:rPr>
              <a:t>Home Depot</a:t>
            </a:r>
            <a:endParaRPr lang="en-US" sz="3600" dirty="0">
              <a:latin typeface="Roboto"/>
              <a:ea typeface="Roboto Bold"/>
              <a:cs typeface="Roboto Bold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7556480" y="96697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905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1905000"/>
            <a:ext cx="6858000" cy="8382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33450" y="662152"/>
            <a:ext cx="971024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5400" b="1" kern="0" spc="5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HOW PEOs HELP EMPLOYERS</a:t>
            </a:r>
            <a:endParaRPr lang="en-US" sz="5400">
              <a:latin typeface="Roboto"/>
              <a:ea typeface="Roboto Bold"/>
              <a:cs typeface="Roboto Bold"/>
            </a:endParaRPr>
          </a:p>
        </p:txBody>
      </p:sp>
      <p:sp>
        <p:nvSpPr>
          <p:cNvPr id="5" name="Text 1"/>
          <p:cNvSpPr/>
          <p:nvPr/>
        </p:nvSpPr>
        <p:spPr>
          <a:xfrm>
            <a:off x="8362950" y="4133850"/>
            <a:ext cx="840105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buNone/>
            </a:pPr>
            <a:r>
              <a:rPr lang="en-US" sz="3600" kern="0" spc="36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By taking on administrative and HR-related tasks, as well as providing regulatory compliance assistance, PEOs help businesses improve productivity, increase profitability, and focus on their core mission.​</a:t>
            </a:r>
            <a:endParaRPr lang="en-US" sz="3600">
              <a:latin typeface="Roboto"/>
              <a:ea typeface="Roboto Regular"/>
              <a:cs typeface="Roboto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7556480" y="96697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905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1905000"/>
            <a:ext cx="6858000" cy="8382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33450" y="662152"/>
            <a:ext cx="975819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5400" b="1" kern="0" spc="5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HOW PEOs HELP EMPLOYEES</a:t>
            </a:r>
            <a:endParaRPr lang="en-US" sz="5400">
              <a:latin typeface="Roboto"/>
              <a:ea typeface="Roboto Bold"/>
              <a:cs typeface="Roboto Bold"/>
            </a:endParaRPr>
          </a:p>
        </p:txBody>
      </p:sp>
      <p:sp>
        <p:nvSpPr>
          <p:cNvPr id="5" name="Text 1"/>
          <p:cNvSpPr/>
          <p:nvPr/>
        </p:nvSpPr>
        <p:spPr>
          <a:xfrm>
            <a:off x="8362950" y="3857625"/>
            <a:ext cx="8401050" cy="3867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buNone/>
            </a:pPr>
            <a:r>
              <a:rPr lang="en-US" sz="3600" kern="0" spc="36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Through a PEO, the employees of small businesses gain access to big-business employee benefits such as: 401(k)plans; health, dental, life, and other insurance; dependent care; and other benefits they might not typically receive as employees of a small company.​</a:t>
            </a:r>
            <a:endParaRPr lang="en-US" sz="3600">
              <a:latin typeface="Roboto"/>
              <a:ea typeface="Roboto Regular"/>
              <a:cs typeface="Roboto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7556480" y="96697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905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57300" y="3009900"/>
            <a:ext cx="4953000" cy="60293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667500" y="3009900"/>
            <a:ext cx="4953000" cy="60293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2077700" y="3009900"/>
            <a:ext cx="4953000" cy="602932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933450" y="662152"/>
            <a:ext cx="153352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5400" b="1" kern="0" spc="5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FINANCIAL BENEFITS OF WORKING WITH A PEO</a:t>
            </a:r>
            <a:endParaRPr lang="en-US" sz="5400">
              <a:latin typeface="Roboto"/>
              <a:ea typeface="Roboto Bold"/>
              <a:cs typeface="Roboto Bold"/>
            </a:endParaRPr>
          </a:p>
        </p:txBody>
      </p:sp>
      <p:sp>
        <p:nvSpPr>
          <p:cNvPr id="7" name="Text 1"/>
          <p:cNvSpPr/>
          <p:nvPr/>
        </p:nvSpPr>
        <p:spPr>
          <a:xfrm>
            <a:off x="2676525" y="5715000"/>
            <a:ext cx="2105025" cy="809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000"/>
              </a:lnSpc>
              <a:buNone/>
            </a:pPr>
            <a:r>
              <a:rPr lang="en-US" sz="9000" kern="0" spc="-375" dirty="0">
                <a:solidFill>
                  <a:srgbClr val="CC3300"/>
                </a:solidFill>
                <a:latin typeface="Roboto Black" pitchFamily="34" charset="0"/>
                <a:ea typeface="Roboto Black" pitchFamily="34" charset="-122"/>
                <a:cs typeface="Roboto Black" pitchFamily="34" charset="-120"/>
              </a:rPr>
              <a:t>14%</a:t>
            </a:r>
            <a:endParaRPr lang="en-US" sz="9000" dirty="0"/>
          </a:p>
        </p:txBody>
      </p:sp>
      <p:sp>
        <p:nvSpPr>
          <p:cNvPr id="8" name="Text 2"/>
          <p:cNvSpPr/>
          <p:nvPr/>
        </p:nvSpPr>
        <p:spPr>
          <a:xfrm>
            <a:off x="1959523" y="6931901"/>
            <a:ext cx="346972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000" kern="0" spc="3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</a:rPr>
              <a:t>LOWER TURNOVER</a:t>
            </a:r>
            <a:endParaRPr lang="en-US" sz="3000">
              <a:latin typeface="Roboto Black"/>
              <a:ea typeface="Roboto Black"/>
              <a:cs typeface="Roboto Black"/>
            </a:endParaRPr>
          </a:p>
        </p:txBody>
      </p:sp>
      <p:sp>
        <p:nvSpPr>
          <p:cNvPr id="9" name="Text 3"/>
          <p:cNvSpPr/>
          <p:nvPr/>
        </p:nvSpPr>
        <p:spPr>
          <a:xfrm>
            <a:off x="1476375" y="7705725"/>
            <a:ext cx="45148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kern="0" spc="22" dirty="0">
                <a:solidFill>
                  <a:srgbClr val="FFFFFF"/>
                </a:solidFill>
                <a:latin typeface="Roboto"/>
                <a:ea typeface="Roboto Regular" pitchFamily="34" charset="-122"/>
                <a:cs typeface="Roboto Regular" pitchFamily="34" charset="-120"/>
              </a:rPr>
              <a:t>Companies that use PEOs have 10-14% lower turnover rates.</a:t>
            </a:r>
            <a:endParaRPr lang="en-US" sz="2250">
              <a:latin typeface="Roboto"/>
              <a:ea typeface="Roboto"/>
              <a:cs typeface="Roboto"/>
            </a:endParaRPr>
          </a:p>
        </p:txBody>
      </p:sp>
      <p:sp>
        <p:nvSpPr>
          <p:cNvPr id="10" name="Text 4"/>
          <p:cNvSpPr/>
          <p:nvPr/>
        </p:nvSpPr>
        <p:spPr>
          <a:xfrm>
            <a:off x="8391525" y="5715000"/>
            <a:ext cx="1485900" cy="809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000"/>
              </a:lnSpc>
              <a:buNone/>
            </a:pPr>
            <a:r>
              <a:rPr lang="en-US" sz="9000" kern="0" spc="-375" dirty="0">
                <a:solidFill>
                  <a:srgbClr val="CC3300"/>
                </a:solidFill>
                <a:latin typeface="Roboto Black" pitchFamily="34" charset="0"/>
                <a:ea typeface="Roboto Black" pitchFamily="34" charset="-122"/>
                <a:cs typeface="Roboto Black" pitchFamily="34" charset="-120"/>
              </a:rPr>
              <a:t>7%</a:t>
            </a:r>
            <a:endParaRPr lang="en-US" sz="9000" dirty="0"/>
          </a:p>
        </p:txBody>
      </p:sp>
      <p:sp>
        <p:nvSpPr>
          <p:cNvPr id="11" name="Text 5"/>
          <p:cNvSpPr/>
          <p:nvPr/>
        </p:nvSpPr>
        <p:spPr>
          <a:xfrm>
            <a:off x="7493548" y="6931901"/>
            <a:ext cx="32316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000" kern="0" spc="3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</a:rPr>
              <a:t>FASTER GROWTH</a:t>
            </a:r>
            <a:endParaRPr lang="en-US" sz="3000">
              <a:latin typeface="Roboto Black"/>
              <a:ea typeface="Roboto Black"/>
              <a:cs typeface="Roboto Black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886575" y="7705725"/>
            <a:ext cx="451485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kern="0" spc="22" dirty="0">
                <a:solidFill>
                  <a:srgbClr val="FFFFFF"/>
                </a:solidFill>
                <a:latin typeface="Roboto"/>
                <a:ea typeface="Roboto Regular" pitchFamily="34" charset="-122"/>
                <a:cs typeface="Roboto Regular" pitchFamily="34" charset="-120"/>
              </a:rPr>
              <a:t>Companies that partner with a PEO grow 7-9% faster than companies that do not.</a:t>
            </a:r>
            <a:endParaRPr lang="en-US" sz="2250">
              <a:latin typeface="Roboto"/>
              <a:ea typeface="Roboto"/>
              <a:cs typeface="Roboto"/>
            </a:endParaRPr>
          </a:p>
        </p:txBody>
      </p:sp>
      <p:sp>
        <p:nvSpPr>
          <p:cNvPr id="13" name="Text 7"/>
          <p:cNvSpPr/>
          <p:nvPr/>
        </p:nvSpPr>
        <p:spPr>
          <a:xfrm>
            <a:off x="13496925" y="5715000"/>
            <a:ext cx="2105025" cy="809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000"/>
              </a:lnSpc>
              <a:buNone/>
            </a:pPr>
            <a:r>
              <a:rPr lang="en-US" sz="9000" kern="0" spc="-375" dirty="0">
                <a:solidFill>
                  <a:srgbClr val="CC3300"/>
                </a:solidFill>
                <a:latin typeface="Roboto Black" pitchFamily="34" charset="0"/>
                <a:ea typeface="Roboto Black" pitchFamily="34" charset="-122"/>
                <a:cs typeface="Roboto Black" pitchFamily="34" charset="-120"/>
              </a:rPr>
              <a:t>27%</a:t>
            </a:r>
            <a:endParaRPr lang="en-US" sz="9000" dirty="0"/>
          </a:p>
        </p:txBody>
      </p:sp>
      <p:sp>
        <p:nvSpPr>
          <p:cNvPr id="14" name="Text 8"/>
          <p:cNvSpPr/>
          <p:nvPr/>
        </p:nvSpPr>
        <p:spPr>
          <a:xfrm>
            <a:off x="12726386" y="6931901"/>
            <a:ext cx="35994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000" kern="0" spc="3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</a:rPr>
              <a:t>ROI/COST SAVINGS</a:t>
            </a:r>
            <a:endParaRPr lang="en-US" sz="3000">
              <a:latin typeface="Roboto Black"/>
              <a:ea typeface="Roboto Black"/>
              <a:cs typeface="Roboto Black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2296775" y="7705725"/>
            <a:ext cx="451485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kern="0" spc="22" dirty="0">
                <a:solidFill>
                  <a:srgbClr val="FFFFFF"/>
                </a:solidFill>
                <a:latin typeface="Roboto"/>
                <a:ea typeface="Roboto Regular"/>
                <a:cs typeface="Roboto Regular" pitchFamily="34" charset="-120"/>
              </a:rPr>
              <a:t>Companies that partner with a PEO report an ROI in cost savings alone of more than 27%</a:t>
            </a:r>
            <a:endParaRPr lang="en-US" sz="2250">
              <a:latin typeface="Roboto"/>
              <a:ea typeface="Roboto Regular"/>
              <a:cs typeface="Roboto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7556480" y="96697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1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8">
            <a:extLst>
              <a:ext uri="{FF2B5EF4-FFF2-40B4-BE49-F238E27FC236}">
                <a16:creationId xmlns:a16="http://schemas.microsoft.com/office/drawing/2014/main" id="{70CE0CCF-82E6-CC5F-C9B5-09328E9CC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7885" y="1011"/>
            <a:ext cx="6855370" cy="10284976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933450" y="4438650"/>
            <a:ext cx="11906250" cy="809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000"/>
              </a:lnSpc>
              <a:buNone/>
            </a:pPr>
            <a:r>
              <a:rPr lang="en-US" sz="9000" kern="0" spc="-225" dirty="0">
                <a:solidFill>
                  <a:srgbClr val="FFFFFF"/>
                </a:solidFill>
                <a:latin typeface="Roboto Black"/>
                <a:ea typeface="Roboto Black"/>
                <a:cs typeface="Roboto Black"/>
              </a:rPr>
              <a:t>WHAT DOES A PEO DO?</a:t>
            </a:r>
            <a:endParaRPr lang="en-US" sz="9000">
              <a:latin typeface="Roboto Black"/>
              <a:ea typeface="Roboto Black"/>
              <a:cs typeface="Roboto Black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7556480" y="96697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905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1905000"/>
            <a:ext cx="6858000" cy="8382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33450" y="662152"/>
            <a:ext cx="9144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5400" b="1" kern="0" spc="54" dirty="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WORKFORCE MANAGEMENT</a:t>
            </a:r>
            <a:endParaRPr lang="en-US" sz="5400">
              <a:latin typeface="Roboto"/>
              <a:ea typeface="Roboto Bold"/>
              <a:cs typeface="Roboto Bold"/>
            </a:endParaRPr>
          </a:p>
        </p:txBody>
      </p:sp>
      <p:sp>
        <p:nvSpPr>
          <p:cNvPr id="5" name="Text 1"/>
          <p:cNvSpPr/>
          <p:nvPr/>
        </p:nvSpPr>
        <p:spPr>
          <a:xfrm>
            <a:off x="8362950" y="3857625"/>
            <a:ext cx="8401050" cy="350520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t"/>
          <a:lstStyle/>
          <a:p>
            <a:pPr marL="609600" indent="-609600">
              <a:lnSpc>
                <a:spcPts val="5760"/>
              </a:lnSpc>
              <a:spcAft>
                <a:spcPts val="1500"/>
              </a:spcAft>
              <a:buSzPct val="100000"/>
              <a:buChar char="•"/>
            </a:pPr>
            <a:r>
              <a:rPr lang="en-US" sz="4800" kern="0" spc="48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Technology Platform</a:t>
            </a:r>
            <a:endParaRPr lang="en-US" sz="4800" dirty="0">
              <a:solidFill>
                <a:srgbClr val="000000"/>
              </a:solidFill>
              <a:latin typeface="Roboto"/>
              <a:ea typeface="Roboto Regular"/>
              <a:cs typeface="Roboto"/>
            </a:endParaRPr>
          </a:p>
          <a:p>
            <a:pPr marL="609600" indent="-609600">
              <a:lnSpc>
                <a:spcPts val="5760"/>
              </a:lnSpc>
              <a:spcAft>
                <a:spcPts val="1500"/>
              </a:spcAft>
              <a:buSzPct val="100000"/>
              <a:buChar char="•"/>
            </a:pPr>
            <a:r>
              <a:rPr lang="en-US" sz="4800" kern="0" spc="48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Programs</a:t>
            </a:r>
            <a:endParaRPr lang="en-US" sz="4800" dirty="0">
              <a:solidFill>
                <a:srgbClr val="000000"/>
              </a:solidFill>
              <a:latin typeface="Roboto"/>
              <a:ea typeface="Roboto Regular"/>
              <a:cs typeface="Roboto"/>
            </a:endParaRPr>
          </a:p>
          <a:p>
            <a:pPr marL="609600" indent="-609600">
              <a:lnSpc>
                <a:spcPts val="5760"/>
              </a:lnSpc>
              <a:spcAft>
                <a:spcPts val="1500"/>
              </a:spcAft>
              <a:buSzPct val="100000"/>
              <a:buChar char="•"/>
            </a:pPr>
            <a:r>
              <a:rPr lang="en-US" sz="4800" kern="0" spc="48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Professional Expertise</a:t>
            </a:r>
            <a:endParaRPr lang="en-US" sz="4800" dirty="0">
              <a:solidFill>
                <a:srgbClr val="000000"/>
              </a:solidFill>
              <a:latin typeface="Roboto"/>
              <a:ea typeface="Roboto Regular"/>
              <a:cs typeface="Roboto"/>
            </a:endParaRPr>
          </a:p>
          <a:p>
            <a:pPr marL="609600" indent="-609600" algn="l">
              <a:lnSpc>
                <a:spcPts val="5760"/>
              </a:lnSpc>
              <a:spcAft>
                <a:spcPts val="1500"/>
              </a:spcAft>
              <a:buSzPct val="100000"/>
              <a:buChar char="•"/>
            </a:pPr>
            <a:r>
              <a:rPr lang="en-US" sz="4800" kern="0" spc="48" dirty="0">
                <a:solidFill>
                  <a:srgbClr val="003286"/>
                </a:solidFill>
                <a:latin typeface="Roboto"/>
                <a:ea typeface="Roboto Regular"/>
                <a:cs typeface="Roboto Regular" pitchFamily="34" charset="-120"/>
              </a:rPr>
              <a:t>Protection</a:t>
            </a:r>
            <a:endParaRPr lang="en-US" sz="4800" dirty="0">
              <a:latin typeface="Roboto"/>
              <a:ea typeface="Roboto Regular"/>
              <a:cs typeface="Roboto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7465040" y="96697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"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607</Words>
  <Application>Microsoft Macintosh PowerPoint</Application>
  <PresentationFormat>Custom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Roboto Black</vt:lpstr>
      <vt:lpstr>Arial</vt:lpstr>
      <vt:lpstr>Roboto</vt:lpstr>
      <vt:lpstr>Calibri</vt:lpstr>
      <vt:lpstr>Roboto Regular</vt:lpstr>
      <vt:lpstr>Roboto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Elizabeth  Bonnie</cp:lastModifiedBy>
  <cp:revision>162</cp:revision>
  <dcterms:created xsi:type="dcterms:W3CDTF">2023-04-21T22:00:32Z</dcterms:created>
  <dcterms:modified xsi:type="dcterms:W3CDTF">2024-03-21T20:41:23Z</dcterms:modified>
</cp:coreProperties>
</file>