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6" r:id="rId16"/>
    <p:sldId id="257" r:id="rId17"/>
    <p:sldId id="258" r:id="rId18"/>
    <p:sldId id="259" r:id="rId19"/>
    <p:sldId id="260" r:id="rId20"/>
    <p:sldId id="261" r:id="rId21"/>
    <p:sldId id="293" r:id="rId22"/>
    <p:sldId id="294" r:id="rId23"/>
    <p:sldId id="313" r:id="rId24"/>
    <p:sldId id="314" r:id="rId25"/>
    <p:sldId id="295" r:id="rId26"/>
    <p:sldId id="298" r:id="rId27"/>
    <p:sldId id="304" r:id="rId28"/>
    <p:sldId id="310" r:id="rId29"/>
    <p:sldId id="311" r:id="rId30"/>
    <p:sldId id="31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0D6B3-ECF9-4BF8-A66A-515B5CADC929}" v="1" dt="2024-06-12T14:43:40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Huang" userId="91948c69-f691-4cfc-90f6-d6d84904861a" providerId="ADAL" clId="{7CD0D6B3-ECF9-4BF8-A66A-515B5CADC929}"/>
    <pc:docChg chg="undo custSel addSld delSld modSld sldOrd">
      <pc:chgData name="Frank Huang" userId="91948c69-f691-4cfc-90f6-d6d84904861a" providerId="ADAL" clId="{7CD0D6B3-ECF9-4BF8-A66A-515B5CADC929}" dt="2024-06-12T15:39:47.512" v="1223" actId="1076"/>
      <pc:docMkLst>
        <pc:docMk/>
      </pc:docMkLst>
      <pc:sldChg chg="add">
        <pc:chgData name="Frank Huang" userId="91948c69-f691-4cfc-90f6-d6d84904861a" providerId="ADAL" clId="{7CD0D6B3-ECF9-4BF8-A66A-515B5CADC929}" dt="2024-06-12T14:43:40.268" v="14"/>
        <pc:sldMkLst>
          <pc:docMk/>
          <pc:sldMk cId="0" sldId="256"/>
        </pc:sldMkLst>
      </pc:sldChg>
      <pc:sldChg chg="add">
        <pc:chgData name="Frank Huang" userId="91948c69-f691-4cfc-90f6-d6d84904861a" providerId="ADAL" clId="{7CD0D6B3-ECF9-4BF8-A66A-515B5CADC929}" dt="2024-06-12T14:43:40.268" v="14"/>
        <pc:sldMkLst>
          <pc:docMk/>
          <pc:sldMk cId="0" sldId="257"/>
        </pc:sldMkLst>
      </pc:sldChg>
      <pc:sldChg chg="add">
        <pc:chgData name="Frank Huang" userId="91948c69-f691-4cfc-90f6-d6d84904861a" providerId="ADAL" clId="{7CD0D6B3-ECF9-4BF8-A66A-515B5CADC929}" dt="2024-06-12T14:43:40.268" v="14"/>
        <pc:sldMkLst>
          <pc:docMk/>
          <pc:sldMk cId="0" sldId="258"/>
        </pc:sldMkLst>
      </pc:sldChg>
      <pc:sldChg chg="add">
        <pc:chgData name="Frank Huang" userId="91948c69-f691-4cfc-90f6-d6d84904861a" providerId="ADAL" clId="{7CD0D6B3-ECF9-4BF8-A66A-515B5CADC929}" dt="2024-06-12T14:43:40.268" v="14"/>
        <pc:sldMkLst>
          <pc:docMk/>
          <pc:sldMk cId="0" sldId="259"/>
        </pc:sldMkLst>
      </pc:sldChg>
      <pc:sldChg chg="add">
        <pc:chgData name="Frank Huang" userId="91948c69-f691-4cfc-90f6-d6d84904861a" providerId="ADAL" clId="{7CD0D6B3-ECF9-4BF8-A66A-515B5CADC929}" dt="2024-06-12T14:43:40.268" v="14"/>
        <pc:sldMkLst>
          <pc:docMk/>
          <pc:sldMk cId="0" sldId="260"/>
        </pc:sldMkLst>
      </pc:sldChg>
      <pc:sldChg chg="add">
        <pc:chgData name="Frank Huang" userId="91948c69-f691-4cfc-90f6-d6d84904861a" providerId="ADAL" clId="{7CD0D6B3-ECF9-4BF8-A66A-515B5CADC929}" dt="2024-06-12T14:43:40.268" v="14"/>
        <pc:sldMkLst>
          <pc:docMk/>
          <pc:sldMk cId="0" sldId="261"/>
        </pc:sldMkLst>
      </pc:sldChg>
      <pc:sldChg chg="modSp mod">
        <pc:chgData name="Frank Huang" userId="91948c69-f691-4cfc-90f6-d6d84904861a" providerId="ADAL" clId="{7CD0D6B3-ECF9-4BF8-A66A-515B5CADC929}" dt="2024-06-12T14:46:49.450" v="51" actId="108"/>
        <pc:sldMkLst>
          <pc:docMk/>
          <pc:sldMk cId="3516953888" sldId="264"/>
        </pc:sldMkLst>
        <pc:spChg chg="mod">
          <ac:chgData name="Frank Huang" userId="91948c69-f691-4cfc-90f6-d6d84904861a" providerId="ADAL" clId="{7CD0D6B3-ECF9-4BF8-A66A-515B5CADC929}" dt="2024-06-12T14:46:49.450" v="51" actId="108"/>
          <ac:spMkLst>
            <pc:docMk/>
            <pc:sldMk cId="3516953888" sldId="264"/>
            <ac:spMk id="3" creationId="{C21C0B2A-A270-4B3F-8F7C-903B9052008A}"/>
          </ac:spMkLst>
        </pc:spChg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2438933223" sldId="273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210548827" sldId="274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2312103543" sldId="275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754755110" sldId="276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1575194566" sldId="277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2648874483" sldId="278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424798882" sldId="279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3279421149" sldId="280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570543535" sldId="281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3087093556" sldId="282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575089595" sldId="283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1325670403" sldId="284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804720684" sldId="285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3888123865" sldId="286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1676665090" sldId="287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3550219878" sldId="288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3247811919" sldId="289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8075449" sldId="290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3421104786" sldId="291"/>
        </pc:sldMkLst>
      </pc:sldChg>
      <pc:sldChg chg="ord">
        <pc:chgData name="Frank Huang" userId="91948c69-f691-4cfc-90f6-d6d84904861a" providerId="ADAL" clId="{7CD0D6B3-ECF9-4BF8-A66A-515B5CADC929}" dt="2024-06-12T14:37:57.237" v="1"/>
        <pc:sldMkLst>
          <pc:docMk/>
          <pc:sldMk cId="1678672523" sldId="292"/>
        </pc:sldMkLst>
      </pc:sldChg>
      <pc:sldChg chg="modSp mod">
        <pc:chgData name="Frank Huang" userId="91948c69-f691-4cfc-90f6-d6d84904861a" providerId="ADAL" clId="{7CD0D6B3-ECF9-4BF8-A66A-515B5CADC929}" dt="2024-06-12T15:33:47.881" v="973" actId="1076"/>
        <pc:sldMkLst>
          <pc:docMk/>
          <pc:sldMk cId="3817923953" sldId="294"/>
        </pc:sldMkLst>
        <pc:spChg chg="mod">
          <ac:chgData name="Frank Huang" userId="91948c69-f691-4cfc-90f6-d6d84904861a" providerId="ADAL" clId="{7CD0D6B3-ECF9-4BF8-A66A-515B5CADC929}" dt="2024-06-12T15:22:57.923" v="948" actId="6549"/>
          <ac:spMkLst>
            <pc:docMk/>
            <pc:sldMk cId="3817923953" sldId="294"/>
            <ac:spMk id="2" creationId="{1695DEF9-C732-47B4-B834-C2E4C0C01E89}"/>
          </ac:spMkLst>
        </pc:spChg>
        <pc:spChg chg="mod">
          <ac:chgData name="Frank Huang" userId="91948c69-f691-4cfc-90f6-d6d84904861a" providerId="ADAL" clId="{7CD0D6B3-ECF9-4BF8-A66A-515B5CADC929}" dt="2024-06-12T15:33:47.881" v="973" actId="1076"/>
          <ac:spMkLst>
            <pc:docMk/>
            <pc:sldMk cId="3817923953" sldId="294"/>
            <ac:spMk id="3" creationId="{E60B13C4-D732-4AEA-B761-2FB82D9EA44D}"/>
          </ac:spMkLst>
        </pc:spChg>
      </pc:sldChg>
      <pc:sldChg chg="modSp mod">
        <pc:chgData name="Frank Huang" userId="91948c69-f691-4cfc-90f6-d6d84904861a" providerId="ADAL" clId="{7CD0D6B3-ECF9-4BF8-A66A-515B5CADC929}" dt="2024-06-12T15:35:49.507" v="1071" actId="20577"/>
        <pc:sldMkLst>
          <pc:docMk/>
          <pc:sldMk cId="734664577" sldId="295"/>
        </pc:sldMkLst>
        <pc:spChg chg="mod">
          <ac:chgData name="Frank Huang" userId="91948c69-f691-4cfc-90f6-d6d84904861a" providerId="ADAL" clId="{7CD0D6B3-ECF9-4BF8-A66A-515B5CADC929}" dt="2024-06-12T15:23:33.146" v="966" actId="20577"/>
          <ac:spMkLst>
            <pc:docMk/>
            <pc:sldMk cId="734664577" sldId="295"/>
            <ac:spMk id="2" creationId="{1695DEF9-C732-47B4-B834-C2E4C0C01E89}"/>
          </ac:spMkLst>
        </pc:spChg>
        <pc:spChg chg="mod">
          <ac:chgData name="Frank Huang" userId="91948c69-f691-4cfc-90f6-d6d84904861a" providerId="ADAL" clId="{7CD0D6B3-ECF9-4BF8-A66A-515B5CADC929}" dt="2024-06-12T15:35:49.507" v="1071" actId="20577"/>
          <ac:spMkLst>
            <pc:docMk/>
            <pc:sldMk cId="734664577" sldId="295"/>
            <ac:spMk id="3" creationId="{E60B13C4-D732-4AEA-B761-2FB82D9EA44D}"/>
          </ac:spMkLst>
        </pc:spChg>
      </pc:sldChg>
      <pc:sldChg chg="del">
        <pc:chgData name="Frank Huang" userId="91948c69-f691-4cfc-90f6-d6d84904861a" providerId="ADAL" clId="{7CD0D6B3-ECF9-4BF8-A66A-515B5CADC929}" dt="2024-06-12T15:22:48.825" v="947" actId="47"/>
        <pc:sldMkLst>
          <pc:docMk/>
          <pc:sldMk cId="314242781" sldId="296"/>
        </pc:sldMkLst>
      </pc:sldChg>
      <pc:sldChg chg="del">
        <pc:chgData name="Frank Huang" userId="91948c69-f691-4cfc-90f6-d6d84904861a" providerId="ADAL" clId="{7CD0D6B3-ECF9-4BF8-A66A-515B5CADC929}" dt="2024-06-12T15:12:39.135" v="637" actId="2696"/>
        <pc:sldMkLst>
          <pc:docMk/>
          <pc:sldMk cId="639858648" sldId="297"/>
        </pc:sldMkLst>
      </pc:sldChg>
      <pc:sldChg chg="modSp mod">
        <pc:chgData name="Frank Huang" userId="91948c69-f691-4cfc-90f6-d6d84904861a" providerId="ADAL" clId="{7CD0D6B3-ECF9-4BF8-A66A-515B5CADC929}" dt="2024-06-12T15:38:40.546" v="1173" actId="20577"/>
        <pc:sldMkLst>
          <pc:docMk/>
          <pc:sldMk cId="3948859102" sldId="298"/>
        </pc:sldMkLst>
        <pc:spChg chg="mod">
          <ac:chgData name="Frank Huang" userId="91948c69-f691-4cfc-90f6-d6d84904861a" providerId="ADAL" clId="{7CD0D6B3-ECF9-4BF8-A66A-515B5CADC929}" dt="2024-06-12T15:38:40.546" v="1173" actId="20577"/>
          <ac:spMkLst>
            <pc:docMk/>
            <pc:sldMk cId="3948859102" sldId="298"/>
            <ac:spMk id="2" creationId="{1695DEF9-C732-47B4-B834-C2E4C0C01E89}"/>
          </ac:spMkLst>
        </pc:spChg>
        <pc:spChg chg="mod">
          <ac:chgData name="Frank Huang" userId="91948c69-f691-4cfc-90f6-d6d84904861a" providerId="ADAL" clId="{7CD0D6B3-ECF9-4BF8-A66A-515B5CADC929}" dt="2024-06-12T15:37:22.140" v="1143" actId="6549"/>
          <ac:spMkLst>
            <pc:docMk/>
            <pc:sldMk cId="3948859102" sldId="298"/>
            <ac:spMk id="3" creationId="{E60B13C4-D732-4AEA-B761-2FB82D9EA44D}"/>
          </ac:spMkLst>
        </pc:spChg>
      </pc:sldChg>
      <pc:sldChg chg="del">
        <pc:chgData name="Frank Huang" userId="91948c69-f691-4cfc-90f6-d6d84904861a" providerId="ADAL" clId="{7CD0D6B3-ECF9-4BF8-A66A-515B5CADC929}" dt="2024-06-12T15:19:03.097" v="816" actId="47"/>
        <pc:sldMkLst>
          <pc:docMk/>
          <pc:sldMk cId="3827052048" sldId="299"/>
        </pc:sldMkLst>
      </pc:sldChg>
      <pc:sldChg chg="del">
        <pc:chgData name="Frank Huang" userId="91948c69-f691-4cfc-90f6-d6d84904861a" providerId="ADAL" clId="{7CD0D6B3-ECF9-4BF8-A66A-515B5CADC929}" dt="2024-06-12T15:16:07.852" v="766" actId="47"/>
        <pc:sldMkLst>
          <pc:docMk/>
          <pc:sldMk cId="2430043659" sldId="300"/>
        </pc:sldMkLst>
      </pc:sldChg>
      <pc:sldChg chg="del">
        <pc:chgData name="Frank Huang" userId="91948c69-f691-4cfc-90f6-d6d84904861a" providerId="ADAL" clId="{7CD0D6B3-ECF9-4BF8-A66A-515B5CADC929}" dt="2024-06-12T15:16:17.489" v="767" actId="47"/>
        <pc:sldMkLst>
          <pc:docMk/>
          <pc:sldMk cId="3048245725" sldId="301"/>
        </pc:sldMkLst>
      </pc:sldChg>
      <pc:sldChg chg="del">
        <pc:chgData name="Frank Huang" userId="91948c69-f691-4cfc-90f6-d6d84904861a" providerId="ADAL" clId="{7CD0D6B3-ECF9-4BF8-A66A-515B5CADC929}" dt="2024-06-12T15:18:11.954" v="783" actId="47"/>
        <pc:sldMkLst>
          <pc:docMk/>
          <pc:sldMk cId="1304915654" sldId="302"/>
        </pc:sldMkLst>
      </pc:sldChg>
      <pc:sldChg chg="del">
        <pc:chgData name="Frank Huang" userId="91948c69-f691-4cfc-90f6-d6d84904861a" providerId="ADAL" clId="{7CD0D6B3-ECF9-4BF8-A66A-515B5CADC929}" dt="2024-06-12T15:18:13.799" v="784" actId="47"/>
        <pc:sldMkLst>
          <pc:docMk/>
          <pc:sldMk cId="559262921" sldId="303"/>
        </pc:sldMkLst>
      </pc:sldChg>
      <pc:sldChg chg="modSp mod">
        <pc:chgData name="Frank Huang" userId="91948c69-f691-4cfc-90f6-d6d84904861a" providerId="ADAL" clId="{7CD0D6B3-ECF9-4BF8-A66A-515B5CADC929}" dt="2024-06-12T15:39:36.438" v="1222" actId="1076"/>
        <pc:sldMkLst>
          <pc:docMk/>
          <pc:sldMk cId="215563240" sldId="304"/>
        </pc:sldMkLst>
        <pc:spChg chg="mod">
          <ac:chgData name="Frank Huang" userId="91948c69-f691-4cfc-90f6-d6d84904861a" providerId="ADAL" clId="{7CD0D6B3-ECF9-4BF8-A66A-515B5CADC929}" dt="2024-06-12T15:39:36.438" v="1222" actId="1076"/>
          <ac:spMkLst>
            <pc:docMk/>
            <pc:sldMk cId="215563240" sldId="304"/>
            <ac:spMk id="3" creationId="{E60B13C4-D732-4AEA-B761-2FB82D9EA44D}"/>
          </ac:spMkLst>
        </pc:spChg>
      </pc:sldChg>
      <pc:sldChg chg="ord">
        <pc:chgData name="Frank Huang" userId="91948c69-f691-4cfc-90f6-d6d84904861a" providerId="ADAL" clId="{7CD0D6B3-ECF9-4BF8-A66A-515B5CADC929}" dt="2024-06-12T14:41:02.192" v="13"/>
        <pc:sldMkLst>
          <pc:docMk/>
          <pc:sldMk cId="3315763743" sldId="305"/>
        </pc:sldMkLst>
      </pc:sldChg>
      <pc:sldChg chg="ord">
        <pc:chgData name="Frank Huang" userId="91948c69-f691-4cfc-90f6-d6d84904861a" providerId="ADAL" clId="{7CD0D6B3-ECF9-4BF8-A66A-515B5CADC929}" dt="2024-06-12T14:41:02.192" v="13"/>
        <pc:sldMkLst>
          <pc:docMk/>
          <pc:sldMk cId="1247016167" sldId="306"/>
        </pc:sldMkLst>
      </pc:sldChg>
      <pc:sldChg chg="ord">
        <pc:chgData name="Frank Huang" userId="91948c69-f691-4cfc-90f6-d6d84904861a" providerId="ADAL" clId="{7CD0D6B3-ECF9-4BF8-A66A-515B5CADC929}" dt="2024-06-12T14:41:02.192" v="13"/>
        <pc:sldMkLst>
          <pc:docMk/>
          <pc:sldMk cId="4084697372" sldId="307"/>
        </pc:sldMkLst>
      </pc:sldChg>
      <pc:sldChg chg="ord">
        <pc:chgData name="Frank Huang" userId="91948c69-f691-4cfc-90f6-d6d84904861a" providerId="ADAL" clId="{7CD0D6B3-ECF9-4BF8-A66A-515B5CADC929}" dt="2024-06-12T14:41:02.192" v="13"/>
        <pc:sldMkLst>
          <pc:docMk/>
          <pc:sldMk cId="4248199980" sldId="308"/>
        </pc:sldMkLst>
      </pc:sldChg>
      <pc:sldChg chg="ord">
        <pc:chgData name="Frank Huang" userId="91948c69-f691-4cfc-90f6-d6d84904861a" providerId="ADAL" clId="{7CD0D6B3-ECF9-4BF8-A66A-515B5CADC929}" dt="2024-06-12T14:41:02.192" v="13"/>
        <pc:sldMkLst>
          <pc:docMk/>
          <pc:sldMk cId="1140675190" sldId="309"/>
        </pc:sldMkLst>
      </pc:sldChg>
      <pc:sldChg chg="modSp mod">
        <pc:chgData name="Frank Huang" userId="91948c69-f691-4cfc-90f6-d6d84904861a" providerId="ADAL" clId="{7CD0D6B3-ECF9-4BF8-A66A-515B5CADC929}" dt="2024-06-12T15:39:47.512" v="1223" actId="1076"/>
        <pc:sldMkLst>
          <pc:docMk/>
          <pc:sldMk cId="965936431" sldId="310"/>
        </pc:sldMkLst>
        <pc:spChg chg="mod">
          <ac:chgData name="Frank Huang" userId="91948c69-f691-4cfc-90f6-d6d84904861a" providerId="ADAL" clId="{7CD0D6B3-ECF9-4BF8-A66A-515B5CADC929}" dt="2024-06-12T15:39:47.512" v="1223" actId="1076"/>
          <ac:spMkLst>
            <pc:docMk/>
            <pc:sldMk cId="965936431" sldId="310"/>
            <ac:spMk id="3" creationId="{E60B13C4-D732-4AEA-B761-2FB82D9EA44D}"/>
          </ac:spMkLst>
        </pc:spChg>
      </pc:sldChg>
      <pc:sldChg chg="addSp delSp modSp new mod modClrScheme chgLayout">
        <pc:chgData name="Frank Huang" userId="91948c69-f691-4cfc-90f6-d6d84904861a" providerId="ADAL" clId="{7CD0D6B3-ECF9-4BF8-A66A-515B5CADC929}" dt="2024-06-12T14:38:12.260" v="11" actId="20577"/>
        <pc:sldMkLst>
          <pc:docMk/>
          <pc:sldMk cId="3677358877" sldId="312"/>
        </pc:sldMkLst>
        <pc:spChg chg="del mod ord">
          <ac:chgData name="Frank Huang" userId="91948c69-f691-4cfc-90f6-d6d84904861a" providerId="ADAL" clId="{7CD0D6B3-ECF9-4BF8-A66A-515B5CADC929}" dt="2024-06-12T14:38:08.965" v="3" actId="700"/>
          <ac:spMkLst>
            <pc:docMk/>
            <pc:sldMk cId="3677358877" sldId="312"/>
            <ac:spMk id="2" creationId="{6BEFA412-6B2B-9F51-749D-006A9247B6A8}"/>
          </ac:spMkLst>
        </pc:spChg>
        <pc:spChg chg="del mod ord">
          <ac:chgData name="Frank Huang" userId="91948c69-f691-4cfc-90f6-d6d84904861a" providerId="ADAL" clId="{7CD0D6B3-ECF9-4BF8-A66A-515B5CADC929}" dt="2024-06-12T14:38:08.965" v="3" actId="700"/>
          <ac:spMkLst>
            <pc:docMk/>
            <pc:sldMk cId="3677358877" sldId="312"/>
            <ac:spMk id="3" creationId="{3BCB70DE-4E49-A3D0-4B2B-C624664D5B19}"/>
          </ac:spMkLst>
        </pc:spChg>
        <pc:spChg chg="add mod ord">
          <ac:chgData name="Frank Huang" userId="91948c69-f691-4cfc-90f6-d6d84904861a" providerId="ADAL" clId="{7CD0D6B3-ECF9-4BF8-A66A-515B5CADC929}" dt="2024-06-12T14:38:12.260" v="11" actId="20577"/>
          <ac:spMkLst>
            <pc:docMk/>
            <pc:sldMk cId="3677358877" sldId="312"/>
            <ac:spMk id="4" creationId="{7D42EF32-9B75-EFE6-9577-721B6E7D9BE6}"/>
          </ac:spMkLst>
        </pc:spChg>
        <pc:spChg chg="add mod ord">
          <ac:chgData name="Frank Huang" userId="91948c69-f691-4cfc-90f6-d6d84904861a" providerId="ADAL" clId="{7CD0D6B3-ECF9-4BF8-A66A-515B5CADC929}" dt="2024-06-12T14:38:08.965" v="3" actId="700"/>
          <ac:spMkLst>
            <pc:docMk/>
            <pc:sldMk cId="3677358877" sldId="312"/>
            <ac:spMk id="5" creationId="{C536D4C7-69A8-7D4E-A138-40AB521737D8}"/>
          </ac:spMkLst>
        </pc:spChg>
      </pc:sldChg>
      <pc:sldChg chg="modSp add mod">
        <pc:chgData name="Frank Huang" userId="91948c69-f691-4cfc-90f6-d6d84904861a" providerId="ADAL" clId="{7CD0D6B3-ECF9-4BF8-A66A-515B5CADC929}" dt="2024-06-12T15:33:36.969" v="971" actId="1076"/>
        <pc:sldMkLst>
          <pc:docMk/>
          <pc:sldMk cId="2245324738" sldId="313"/>
        </pc:sldMkLst>
        <pc:spChg chg="mod">
          <ac:chgData name="Frank Huang" userId="91948c69-f691-4cfc-90f6-d6d84904861a" providerId="ADAL" clId="{7CD0D6B3-ECF9-4BF8-A66A-515B5CADC929}" dt="2024-06-12T15:23:03.652" v="949" actId="6549"/>
          <ac:spMkLst>
            <pc:docMk/>
            <pc:sldMk cId="2245324738" sldId="313"/>
            <ac:spMk id="2" creationId="{1695DEF9-C732-47B4-B834-C2E4C0C01E89}"/>
          </ac:spMkLst>
        </pc:spChg>
        <pc:spChg chg="mod">
          <ac:chgData name="Frank Huang" userId="91948c69-f691-4cfc-90f6-d6d84904861a" providerId="ADAL" clId="{7CD0D6B3-ECF9-4BF8-A66A-515B5CADC929}" dt="2024-06-12T15:33:36.969" v="971" actId="1076"/>
          <ac:spMkLst>
            <pc:docMk/>
            <pc:sldMk cId="2245324738" sldId="313"/>
            <ac:spMk id="3" creationId="{E60B13C4-D732-4AEA-B761-2FB82D9EA44D}"/>
          </ac:spMkLst>
        </pc:spChg>
      </pc:sldChg>
      <pc:sldChg chg="modSp add mod">
        <pc:chgData name="Frank Huang" userId="91948c69-f691-4cfc-90f6-d6d84904861a" providerId="ADAL" clId="{7CD0D6B3-ECF9-4BF8-A66A-515B5CADC929}" dt="2024-06-12T15:23:07.629" v="950" actId="6549"/>
        <pc:sldMkLst>
          <pc:docMk/>
          <pc:sldMk cId="3900071050" sldId="314"/>
        </pc:sldMkLst>
        <pc:spChg chg="mod">
          <ac:chgData name="Frank Huang" userId="91948c69-f691-4cfc-90f6-d6d84904861a" providerId="ADAL" clId="{7CD0D6B3-ECF9-4BF8-A66A-515B5CADC929}" dt="2024-06-12T15:23:07.629" v="950" actId="6549"/>
          <ac:spMkLst>
            <pc:docMk/>
            <pc:sldMk cId="3900071050" sldId="314"/>
            <ac:spMk id="2" creationId="{1695DEF9-C732-47B4-B834-C2E4C0C01E89}"/>
          </ac:spMkLst>
        </pc:spChg>
        <pc:spChg chg="mod">
          <ac:chgData name="Frank Huang" userId="91948c69-f691-4cfc-90f6-d6d84904861a" providerId="ADAL" clId="{7CD0D6B3-ECF9-4BF8-A66A-515B5CADC929}" dt="2024-06-12T15:18:52.909" v="815" actId="20577"/>
          <ac:spMkLst>
            <pc:docMk/>
            <pc:sldMk cId="3900071050" sldId="314"/>
            <ac:spMk id="3" creationId="{E60B13C4-D732-4AEA-B761-2FB82D9EA4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E8AA-D2B0-B734-33C4-577CA19F7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E9289-07E9-F6CF-72CC-034957D9C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23531-C9FC-9887-3457-D975DB09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D037-BEEA-FC44-9024-0BFA6896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858B-B067-6BD5-707E-29D9C090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E579-F01F-6DE9-D46F-9596A2EE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51DFB-E184-8E10-205B-D456736DE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84CE-C584-3A52-6562-1B8059D9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0234-F206-2FF3-397F-E0159D3D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17C5-E88C-7B3E-F669-0EF9D25F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8E12B-A4F6-747A-3454-B190862D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7AA24-6EEC-DBA7-6FC3-BF96CA748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FE97-894E-4C68-A4F2-B565C2BD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C061E-6571-D4E6-DAE3-FB801F0E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D3D3B-F786-7915-FA40-32C2FC62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FF2-4277-6199-38AC-07D902AF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4E0D-AAC6-6434-92BB-33BA9FA2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D0F4-59E9-FA5B-2992-B6A2FB77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D7784-FBEC-4514-6555-65D3A997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F687-C429-B4E5-BA45-919CADD7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2653-F5AB-E6F9-69A5-D60AD66D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ACE7F-00E4-9BDA-C21D-E462257D5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73B0E-F9B3-B6D6-78D3-2D0FACE4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A704-ED4A-1C4C-F981-E9640556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3DF5F-0631-91B2-58B0-6B5BF3C0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1276-F511-AF65-B25A-47F32AF7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9639-AF85-D0F9-3EEB-65CDCF167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46430-5524-0467-CFE2-6089BED45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54CFC-5F4E-FEB5-5A0E-8EB15009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9D8F0-D686-DF40-B8B5-F5F2CE62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015E6-3AAB-0E7A-9650-827F3F74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B2AF-4103-1F16-CEC9-2168C30B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5240-FCA1-FE91-DBB2-689CFBE1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2F777-CD14-B58D-DA00-A75E69D81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C8207-38B6-E36D-C483-75E8A62A3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B336C-13C9-4E27-5585-969516D84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7BA25-1500-EAA5-73A5-E22915F0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86937-D86E-AE61-FB9F-80441D32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2B05A-3157-9547-F157-522AFB69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0F67-B214-CA95-C9F4-B0164F3E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C5CF3-DBF1-C317-89D7-0A762715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F4459-E0BD-46E0-EAA0-FC01B25B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43EBD-A96D-0EE1-ADBD-9AA0C868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4F506-2107-31F5-5E65-13A8B7DB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839AC-924B-FBC4-42F3-D043428F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F8347-06C9-602A-35DD-C6F682A6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3866-D668-FB70-39FD-A9AFAEE8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7F24-E153-5D07-E398-8534B721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06A68-7643-572A-CE31-DC660AEDE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F453-D3D6-972C-2F2F-8AD9DCD7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31791-AB70-7B4B-753F-CFFBC818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B550-8ED4-5B3F-16D4-50B0AE7C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3A40-6561-768D-813E-9FFDFD0A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E6893-1048-7C4E-58B0-0092C381C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C6FF3-8A25-0DC9-11B3-00DA314D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FE112-5317-AAC9-08D7-858B7A3C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16889-33EB-111C-9A19-8D46B6F1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6874-4436-F1CD-9B28-7014BD5A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E20A6-CBCE-6395-D460-941A2AC9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3C066-5045-65A8-21B3-AE1D43E5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9ED1-19DE-7AFA-C84A-B0320C1F3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72046-432D-4E3B-A0B6-8CED14E9ED7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EEE33-379D-4BCE-A3DC-6D6752A0D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8B9E-1D3C-6227-D83E-0E0A576C6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CC8CE-150A-4B3B-8CB4-566C1203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hughes@libertateins.com" TargetMode="External"/><Relationship Id="rId2" Type="http://schemas.openxmlformats.org/officeDocument/2006/relationships/hyperlink" Target="mailto:Torben@PEOLawye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k.huang@us.davies-group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A80699-95BF-499E-B675-5F335B1E61F9}"/>
              </a:ext>
            </a:extLst>
          </p:cNvPr>
          <p:cNvSpPr txBox="1"/>
          <p:nvPr/>
        </p:nvSpPr>
        <p:spPr>
          <a:xfrm>
            <a:off x="2561365" y="2430261"/>
            <a:ext cx="682204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PEO University: Worker’s Compensation Compliance</a:t>
            </a:r>
          </a:p>
          <a:p>
            <a:pPr algn="ctr">
              <a:defRPr/>
            </a:pPr>
            <a:endParaRPr lang="en-US" sz="1200" b="1" i="1" dirty="0"/>
          </a:p>
          <a:p>
            <a:pPr algn="ctr">
              <a:defRPr/>
            </a:pPr>
            <a:r>
              <a:rPr lang="en-US" sz="1800" b="1" i="1" dirty="0"/>
              <a:t>Paul Hughes</a:t>
            </a:r>
          </a:p>
          <a:p>
            <a:pPr algn="ctr">
              <a:defRPr/>
            </a:pPr>
            <a:r>
              <a:rPr lang="en-US" sz="1800" i="1" dirty="0"/>
              <a:t>Libertate Insurance</a:t>
            </a:r>
          </a:p>
          <a:p>
            <a:pPr algn="ctr">
              <a:defRPr/>
            </a:pPr>
            <a:endParaRPr lang="en-US" sz="1800" i="1" dirty="0"/>
          </a:p>
          <a:p>
            <a:pPr algn="ctr">
              <a:defRPr/>
            </a:pPr>
            <a:r>
              <a:rPr lang="en-US" sz="1800" b="1" i="1" dirty="0"/>
              <a:t>Torben Madson</a:t>
            </a:r>
          </a:p>
          <a:p>
            <a:pPr algn="ctr">
              <a:defRPr/>
            </a:pPr>
            <a:r>
              <a:rPr lang="en-US" sz="1800" i="1" dirty="0"/>
              <a:t>The PEO Law Firm</a:t>
            </a:r>
          </a:p>
          <a:p>
            <a:pPr algn="ctr">
              <a:defRPr/>
            </a:pPr>
            <a:endParaRPr lang="en-US" i="1" dirty="0"/>
          </a:p>
          <a:p>
            <a:pPr algn="ctr">
              <a:defRPr/>
            </a:pPr>
            <a:r>
              <a:rPr lang="en-US" sz="1800" b="1" i="1" dirty="0"/>
              <a:t>Frank Huang</a:t>
            </a:r>
          </a:p>
          <a:p>
            <a:pPr algn="ctr">
              <a:defRPr/>
            </a:pPr>
            <a:r>
              <a:rPr lang="en-US" sz="1800" i="1" dirty="0"/>
              <a:t>Davies</a:t>
            </a:r>
          </a:p>
        </p:txBody>
      </p:sp>
    </p:spTree>
    <p:extLst>
      <p:ext uri="{BB962C8B-B14F-4D97-AF65-F5344CB8AC3E}">
        <p14:creationId xmlns:p14="http://schemas.microsoft.com/office/powerpoint/2010/main" val="163701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EF879-7FD0-49CB-B49A-2F4EEC3B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ea typeface="+mj-ea"/>
              </a:rPr>
              <a:t>Other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E1B4-1E91-4ACA-9940-248DE4B9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59" y="1825625"/>
            <a:ext cx="11014841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Maritime Coverage Endorsement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This Endorsement Provides Coverage  to a Master or Crew Member of Any Vessel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Used When Coverage Is Imposed  by a Maritime Law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Special Note:  Seek Legal Advice if Providing Coverage for These Employees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Defense Base Act Endorsement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Designed to Provide Coverage for Civilian Employees Working on Military Bases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Stop Gap Coverage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Designed to Provide Coverage for Employers Liability (Coverage B) for Employees in Monopolistic States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Endorsement Is Attached to PEO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General Liability or Workers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 Compensation Policy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7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F654-1039-4902-9E53-3DB6BFEC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ea typeface="+mj-ea"/>
              </a:rPr>
              <a:t>Other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F3C1-57D9-456C-B589-43F16CF9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Worksite Exclusion Endorsement</a:t>
            </a:r>
          </a:p>
          <a:p>
            <a:pPr lvl="1" eaLnBrk="1" hangingPunct="1">
              <a:buFontTx/>
              <a:buChar char="•"/>
            </a:pPr>
            <a:r>
              <a:rPr lang="en-US" altLang="en-US" sz="1800" dirty="0"/>
              <a:t>Designed to Exclude Coverage for Employees on a Job That Is Identified by Endorsement</a:t>
            </a:r>
          </a:p>
          <a:p>
            <a:pPr lvl="2" eaLnBrk="1" hangingPunct="1"/>
            <a:r>
              <a:rPr lang="en-US" altLang="en-US" sz="1800" dirty="0"/>
              <a:t>Clients Not Approved</a:t>
            </a:r>
          </a:p>
          <a:p>
            <a:pPr lvl="2" eaLnBrk="1" hangingPunct="1"/>
            <a:r>
              <a:rPr lang="en-US" altLang="en-US" sz="1800" dirty="0"/>
              <a:t>Clients Maintaining a Separate Workers’ Compensation Program</a:t>
            </a:r>
          </a:p>
          <a:p>
            <a:pPr lvl="1" eaLnBrk="1" hangingPunct="1">
              <a:buFontTx/>
              <a:buChar char="•"/>
            </a:pPr>
            <a:r>
              <a:rPr lang="en-US" altLang="en-US" sz="1800" dirty="0"/>
              <a:t>Generally Utilized When a Business Is Working on an Owner Controlled Insurance Program</a:t>
            </a:r>
          </a:p>
          <a:p>
            <a:pPr lvl="1" eaLnBrk="1" hangingPunct="1">
              <a:buFontTx/>
              <a:buChar char="•"/>
            </a:pP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899" y="0"/>
            <a:ext cx="5195031" cy="68192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899" y="0"/>
            <a:ext cx="5244626" cy="6831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898" y="0"/>
            <a:ext cx="5250826" cy="68316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898" y="0"/>
            <a:ext cx="5201231" cy="6856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899" y="0"/>
            <a:ext cx="5226028" cy="68192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898" y="0"/>
            <a:ext cx="5201231" cy="68316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2201617"/>
            <a:ext cx="11928763" cy="155597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r>
              <a:rPr lang="en-US" sz="4900" b="1" i="1" dirty="0">
                <a:solidFill>
                  <a:srgbClr val="0066FF"/>
                </a:solidFill>
                <a:ea typeface="+mn-ea"/>
              </a:rPr>
              <a:t>Measurables</a:t>
            </a:r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7" y="3288236"/>
            <a:ext cx="11928763" cy="2029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7283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Measurables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24214"/>
          </a:xfrm>
        </p:spPr>
        <p:txBody>
          <a:bodyPr numCol="2">
            <a:normAutofit/>
          </a:bodyPr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External Parties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Carrier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Third Party Administrator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Broker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dirty="0"/>
              <a:t>Actuary (if on loss sensitive plan)</a:t>
            </a:r>
          </a:p>
          <a:p>
            <a:pPr lvl="1" eaLnBrk="1" hangingPunct="1">
              <a:buFontTx/>
              <a:buChar char="•"/>
              <a:defRPr/>
            </a:pPr>
            <a:endParaRPr lang="en-US" sz="2400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endParaRPr lang="en-US" sz="2400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endParaRPr lang="en-US" dirty="0"/>
          </a:p>
          <a:p>
            <a:pPr lvl="1" eaLnBrk="1" hangingPunct="1">
              <a:buFontTx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Internal Parties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C-Suite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Risk Management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Claims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Underwriting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dirty="0"/>
              <a:t>Safety/Loss Control</a:t>
            </a:r>
            <a:endParaRPr lang="en-US" sz="2400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2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B5F4-22E5-471F-877C-F76C3759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 As Defined: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86D5-B964-47A0-B7AC-F8B9D6CD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Workers</a:t>
            </a:r>
            <a:r>
              <a:rPr lang="ja-JP" altLang="en-US" sz="2800" b="1" dirty="0">
                <a:latin typeface="Arial" panose="020B0604020202020204" pitchFamily="34" charset="0"/>
              </a:rPr>
              <a:t>’</a:t>
            </a:r>
            <a:r>
              <a:rPr lang="en-US" altLang="ja-JP" sz="2800" b="1" dirty="0"/>
              <a:t> Compensation Insurance Is Designed to Assure the Quick and Efficient Delivery of </a:t>
            </a:r>
            <a:r>
              <a:rPr lang="en-US" altLang="ja-JP" sz="2800" b="1" dirty="0">
                <a:solidFill>
                  <a:srgbClr val="2906FA"/>
                </a:solidFill>
              </a:rPr>
              <a:t>Disability and Medical Benefits</a:t>
            </a:r>
            <a:r>
              <a:rPr lang="en-US" altLang="ja-JP" sz="2800" b="1" dirty="0"/>
              <a:t> to an Injured Worker, </a:t>
            </a:r>
            <a:r>
              <a:rPr lang="en-US" altLang="ja-JP" sz="2800" b="1" dirty="0">
                <a:solidFill>
                  <a:srgbClr val="2906FA"/>
                </a:solidFill>
              </a:rPr>
              <a:t>Without Regard to Fault</a:t>
            </a:r>
            <a:r>
              <a:rPr lang="en-US" altLang="ja-JP" sz="2800" b="1" dirty="0"/>
              <a:t>, and to Facilitate the Workers</a:t>
            </a:r>
            <a:r>
              <a:rPr lang="ja-JP" altLang="en-US" sz="2800" b="1" dirty="0">
                <a:latin typeface="Arial" panose="020B0604020202020204" pitchFamily="34" charset="0"/>
              </a:rPr>
              <a:t>’</a:t>
            </a:r>
            <a:r>
              <a:rPr lang="en-US" altLang="ja-JP" sz="2800" b="1" dirty="0"/>
              <a:t> Return to Gainful Re-employment at a </a:t>
            </a:r>
            <a:r>
              <a:rPr lang="en-US" altLang="ja-JP" sz="2800" b="1" dirty="0">
                <a:solidFill>
                  <a:srgbClr val="2906FA"/>
                </a:solidFill>
              </a:rPr>
              <a:t>Reasonable Cost</a:t>
            </a:r>
            <a:r>
              <a:rPr lang="en-US" altLang="ja-JP" sz="2800" b="1" dirty="0"/>
              <a:t> to the Employer</a:t>
            </a:r>
            <a:endParaRPr lang="en-US" alt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4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Measurables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24214"/>
          </a:xfrm>
        </p:spPr>
        <p:txBody>
          <a:bodyPr numCol="1">
            <a:normAutofit/>
          </a:bodyPr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External Parties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Carrier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Profitability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Ultimate Loss Ratio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Loss Fund/Collateral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Third Party Administrator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Broker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Renewal Outcome relative to Industry and/or Actuarial Results</a:t>
            </a:r>
            <a:endParaRPr lang="en-US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dirty="0"/>
              <a:t>Actuary (if on loss sensitive plan)</a:t>
            </a:r>
          </a:p>
          <a:p>
            <a:pPr lvl="1" eaLnBrk="1" hangingPunct="1">
              <a:buFontTx/>
              <a:buChar char="•"/>
              <a:defRPr/>
            </a:pPr>
            <a:endParaRPr lang="en-US" dirty="0"/>
          </a:p>
          <a:p>
            <a:pPr lvl="1" eaLnBrk="1" hangingPunct="1">
              <a:buFontTx/>
              <a:buChar char="•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2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Measurables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 numCol="2">
            <a:normAutofit fontScale="92500" lnSpcReduction="10000"/>
          </a:bodyPr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Internal Parties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C-Suite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Profitability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Growth Plans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Risk Outcomes</a:t>
            </a:r>
          </a:p>
          <a:p>
            <a:pPr lvl="2">
              <a:buFontTx/>
              <a:buChar char="•"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Risk Management + Claims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Ultimate Loss Pick/Ratio/C</a:t>
            </a:r>
            <a:r>
              <a:rPr lang="en-US" dirty="0"/>
              <a:t>ost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(Ultimate) Frequency/Severity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Reporting, Close Lags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Claim Closure Rates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Litigation Rate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Med Only vs Lost-Time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Caseloads</a:t>
            </a:r>
          </a:p>
          <a:p>
            <a:pPr lvl="2">
              <a:buFontTx/>
              <a:buChar char="•"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endParaRPr lang="en-US" sz="2400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Underwriting/Sales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Approval/Declination Rates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Average Debit/Credit Adjustments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ea typeface="+mn-ea"/>
              </a:rPr>
              <a:t>Profitability by Channels</a:t>
            </a:r>
          </a:p>
          <a:p>
            <a:pPr lvl="1" eaLnBrk="1" hangingPunct="1">
              <a:buFontTx/>
              <a:buChar char="•"/>
              <a:defRPr/>
            </a:pPr>
            <a:endParaRPr lang="en-US" dirty="0"/>
          </a:p>
          <a:p>
            <a:pPr lvl="1" eaLnBrk="1" hangingPunct="1">
              <a:buFontTx/>
              <a:buChar char="•"/>
              <a:defRPr/>
            </a:pPr>
            <a:r>
              <a:rPr lang="en-US" dirty="0"/>
              <a:t>Safety/Loss Control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Recommendations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Types and Frequency of Visits</a:t>
            </a:r>
          </a:p>
          <a:p>
            <a:pPr lvl="3">
              <a:buFontTx/>
              <a:buChar char="•"/>
              <a:defRPr/>
            </a:pPr>
            <a:r>
              <a:rPr lang="en-US" dirty="0"/>
              <a:t>Pre- vs Post-Client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RTW Status</a:t>
            </a:r>
          </a:p>
          <a:p>
            <a:pPr lvl="2">
              <a:buFontTx/>
              <a:buChar char="•"/>
              <a:defRPr/>
            </a:pPr>
            <a:r>
              <a:rPr lang="en-US" dirty="0"/>
              <a:t>Surveillance/Investigation</a:t>
            </a:r>
          </a:p>
          <a:p>
            <a:pPr lvl="2">
              <a:buFontTx/>
              <a:buChar char="•"/>
              <a:defRPr/>
            </a:pPr>
            <a:endParaRPr lang="en-US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7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Measurables – Action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Assess Current Program Performance</a:t>
            </a:r>
          </a:p>
          <a:p>
            <a:pP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Identify Opportunities for Improvement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ea typeface="+mn-ea"/>
              </a:rPr>
              <a:t>Actual Results vs. Industry Benchmarks</a:t>
            </a:r>
            <a:r>
              <a:rPr lang="en-US" sz="2000" dirty="0">
                <a:ea typeface="+mn-ea"/>
              </a:rPr>
              <a:t> </a:t>
            </a:r>
          </a:p>
          <a:p>
            <a:pP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Prioritize Based on Desired Results</a:t>
            </a:r>
          </a:p>
          <a:p>
            <a:pP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Create a Formal Plan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Develop Key Performance Indicators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ea typeface="+mn-ea"/>
              </a:rPr>
              <a:t>Get Each Stakeholder, Internal and External, to Commit in Writing</a:t>
            </a:r>
          </a:p>
          <a:p>
            <a:pPr lvl="2">
              <a:buFontTx/>
              <a:buChar char="•"/>
              <a:defRPr/>
            </a:pPr>
            <a:r>
              <a:rPr lang="en-US" i="1" dirty="0"/>
              <a:t>Tie KPIs to Financial Incentives</a:t>
            </a:r>
          </a:p>
          <a:p>
            <a:pP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Monitor and Communicate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6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Measurables – Action Plan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Analyze Results Monthly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Make Life Easier w Analytical Tools, Dashboards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Keep All Participants in the Loop</a:t>
            </a:r>
          </a:p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Meet (at Minimum) Quarterly to Evaluate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Review Program Performance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Identify Other Opportunities</a:t>
            </a:r>
          </a:p>
          <a:p>
            <a:pP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Discuss Actuarial Analysis</a:t>
            </a:r>
          </a:p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Team Approach </a:t>
            </a:r>
            <a:r>
              <a:rPr lang="en-US" sz="2800" b="1" u="sng" dirty="0">
                <a:solidFill>
                  <a:srgbClr val="0066FF"/>
                </a:solidFill>
                <a:ea typeface="+mn-ea"/>
              </a:rPr>
              <a:t>Must</a:t>
            </a:r>
            <a:r>
              <a:rPr lang="en-US" sz="2800" b="1" dirty="0">
                <a:solidFill>
                  <a:srgbClr val="0066FF"/>
                </a:solidFill>
                <a:ea typeface="+mn-ea"/>
              </a:rPr>
              <a:t> Be Emphasized</a:t>
            </a:r>
          </a:p>
          <a:p>
            <a:pPr eaLnBrk="1" hangingPunct="1">
              <a:buFont typeface="Wingdings" charset="0"/>
              <a:buChar char="ü"/>
              <a:defRPr/>
            </a:pPr>
            <a:endParaRPr lang="en-US" sz="2800" b="1" dirty="0">
              <a:solidFill>
                <a:srgbClr val="0066FF"/>
              </a:solidFill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5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Final Word on Measurables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22" y="1817312"/>
            <a:ext cx="11281756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The Aforementioned Lists are by No Means Exhaustive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Focus on Quality Not Quantity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This Is a Painstaking Process But Well Worth The Investment (Cost)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Find What Works For You….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dirty="0"/>
              <a:t>Torben Madson</a:t>
            </a:r>
          </a:p>
          <a:p>
            <a:pPr marL="0" indent="0" algn="ctr">
              <a:buNone/>
            </a:pPr>
            <a:r>
              <a:rPr lang="en-US" sz="1600" dirty="0"/>
              <a:t>The PEO Law Firm</a:t>
            </a:r>
          </a:p>
          <a:p>
            <a:pPr marL="0" indent="0" algn="ctr">
              <a:buNone/>
            </a:pPr>
            <a:r>
              <a:rPr lang="en-US" sz="1600" dirty="0"/>
              <a:t>(850) 653-1600</a:t>
            </a:r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Torben@PEOLawyer.net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Paul Hughes</a:t>
            </a:r>
          </a:p>
          <a:p>
            <a:pPr marL="0" indent="0" algn="ctr">
              <a:buNone/>
            </a:pPr>
            <a:r>
              <a:rPr lang="en-US" sz="1600" dirty="0"/>
              <a:t>Libertate Insurance</a:t>
            </a:r>
          </a:p>
          <a:p>
            <a:pPr marL="0" indent="0" algn="ctr">
              <a:buNone/>
            </a:pPr>
            <a:r>
              <a:rPr lang="en-US" sz="1600" dirty="0"/>
              <a:t>(321) 217-7477</a:t>
            </a: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phughes@libertateins.com</a:t>
            </a:r>
            <a:r>
              <a:rPr lang="en-US" sz="1600" dirty="0"/>
              <a:t>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Frank Huang</a:t>
            </a:r>
          </a:p>
          <a:p>
            <a:pPr marL="0" indent="0" algn="ctr">
              <a:buNone/>
            </a:pPr>
            <a:r>
              <a:rPr lang="en-US" sz="1600" dirty="0"/>
              <a:t>Davies (formerly </a:t>
            </a:r>
            <a:r>
              <a:rPr lang="en-US" sz="1600" dirty="0" err="1"/>
              <a:t>Merlinos</a:t>
            </a:r>
            <a:r>
              <a:rPr lang="en-US" sz="1600" dirty="0"/>
              <a:t> &amp; Associates)</a:t>
            </a:r>
          </a:p>
          <a:p>
            <a:pPr marL="0" indent="0" algn="ctr">
              <a:buNone/>
            </a:pPr>
            <a:r>
              <a:rPr lang="en-US" sz="1600" dirty="0"/>
              <a:t>(678) 684-4874</a:t>
            </a:r>
          </a:p>
          <a:p>
            <a:pPr marL="0" indent="0" algn="ctr">
              <a:buNone/>
            </a:pPr>
            <a:r>
              <a:rPr lang="en-US" sz="1600" dirty="0">
                <a:hlinkClick r:id="rId4"/>
              </a:rPr>
              <a:t>Frank.Huang@us.davies-group.com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ea"/>
              </a:rPr>
              <a:t>Thank You For Your Attention!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i="1" dirty="0">
              <a:solidFill>
                <a:srgbClr val="0066FF"/>
              </a:solidFill>
              <a:ea typeface="+mn-ea"/>
            </a:endParaRPr>
          </a:p>
          <a:p>
            <a:pPr marL="0" indent="0" algn="ctr">
              <a:buNone/>
            </a:pPr>
            <a:endParaRPr lang="en-US" sz="4400" b="1" i="1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0066FF"/>
                </a:solidFill>
                <a:ea typeface="+mn-ea"/>
              </a:rPr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2EF32-9B75-EFE6-9577-721B6E7D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6D4C7-69A8-7D4E-A138-40AB52173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8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2170876"/>
            <a:ext cx="11928763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r>
              <a:rPr lang="en-US" sz="4900" b="1" i="1" dirty="0">
                <a:solidFill>
                  <a:srgbClr val="0066FF"/>
                </a:solidFill>
                <a:ea typeface="+mn-ea"/>
              </a:rPr>
              <a:t>Risk Services</a:t>
            </a:r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7" y="3145840"/>
            <a:ext cx="11928763" cy="1974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ea typeface="+mj-ea"/>
              </a:rPr>
              <a:t>Risk Management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38933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Management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Corporate Philosophy or Statement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Formalized Mission and Focus Statements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Who</a:t>
            </a:r>
            <a:r>
              <a:rPr lang="ja-JP" altLang="en-US" sz="2400" dirty="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 the Boss?  Who Can Override Underwriting?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Identification and Tracking of Program Measurables?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What Controls Are in Place to Ensure Compliance?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CB44-7F0D-4157-B80B-6977CD66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</a:rPr>
              <a:t>Workers</a:t>
            </a:r>
            <a:r>
              <a:rPr lang="ja-JP" alt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4400" b="1" dirty="0">
                <a:solidFill>
                  <a:schemeClr val="tx1"/>
                </a:solidFill>
              </a:rPr>
              <a:t> Compensation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0B2A-A270-4B3F-8F7C-903B9052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 eaLnBrk="1" hangingPunct="1">
              <a:lnSpc>
                <a:spcPct val="90000"/>
              </a:lnSpc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Workers</a:t>
            </a:r>
            <a:r>
              <a:rPr lang="ja-JP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800" b="1" dirty="0">
                <a:solidFill>
                  <a:srgbClr val="0066FF"/>
                </a:solidFill>
              </a:rPr>
              <a:t> Compensation Act</a:t>
            </a:r>
          </a:p>
          <a:p>
            <a:pPr marL="862013"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Exclusive Remedy</a:t>
            </a:r>
          </a:p>
          <a:p>
            <a:pPr marL="1204913"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No Fault System </a:t>
            </a:r>
          </a:p>
          <a:p>
            <a:pPr marL="1204913"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Employer Relinquishes Common Law Defenses</a:t>
            </a:r>
          </a:p>
          <a:p>
            <a:pPr marL="1204913"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Employee Gives up the Right to Tort</a:t>
            </a:r>
            <a:endParaRPr lang="en-US" altLang="en-US" dirty="0"/>
          </a:p>
          <a:p>
            <a:pPr marL="862013"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Who Owns Exclusive Remedy in the PEO Relationship?</a:t>
            </a:r>
          </a:p>
          <a:p>
            <a:pPr marL="1204913"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Varies by State</a:t>
            </a:r>
          </a:p>
          <a:p>
            <a:pPr marL="1204913"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Common Law (Borrowed or Loaned Servant Doctrine)</a:t>
            </a:r>
          </a:p>
          <a:p>
            <a:pPr marL="1204913"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Statutes</a:t>
            </a:r>
            <a:r>
              <a:rPr lang="en-US" altLang="en-US" sz="2000" b="1" dirty="0"/>
              <a:t> </a:t>
            </a:r>
          </a:p>
          <a:p>
            <a:pPr marL="1662113" lvl="3">
              <a:buFontTx/>
              <a:buChar char="–"/>
            </a:pPr>
            <a:r>
              <a:rPr lang="en-US" altLang="en-US" dirty="0"/>
              <a:t>Carve-Outs</a:t>
            </a:r>
          </a:p>
          <a:p>
            <a:pPr marL="461963" indent="-461963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66FF"/>
                </a:solidFill>
              </a:rPr>
              <a:t>Vertical Immunity</a:t>
            </a:r>
          </a:p>
          <a:p>
            <a:pPr marL="61913" indent="0">
              <a:buNone/>
            </a:pPr>
            <a:endParaRPr lang="en-US" altLang="ja-JP" sz="2800" b="1" dirty="0">
              <a:solidFill>
                <a:srgbClr val="0066FF"/>
              </a:solidFill>
            </a:endParaRPr>
          </a:p>
          <a:p>
            <a:pPr marL="290513">
              <a:buFontTx/>
              <a:buChar char="–"/>
            </a:pPr>
            <a:endParaRPr lang="en-US" altLang="en-US" b="1" dirty="0"/>
          </a:p>
          <a:p>
            <a:pPr marL="1204913" lvl="2" eaLnBrk="1" hangingPunct="1">
              <a:lnSpc>
                <a:spcPct val="90000"/>
              </a:lnSpc>
            </a:pPr>
            <a:endParaRPr lang="en-US" alt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5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Selling Risk Management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Have a Plan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Target Particular Classes or Industry Types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Carriers Appear More Comfortable With PEOs That Target Specific Industries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Creation of Specialized Focus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Create a Client Profile That Contemplates Profitability of Book of Business…Show Methodology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Exclusion Lists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Do You Have Your Own? Or Use a Carriers?  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Do You Have Clients on the Books That Are on Exclusion List? 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Management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Who Is Executing the Plan?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Developing a Risk Management Staff 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PEO Industry Experience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Carrier Experience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/>
              <a:t>Small Business Experience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Institutionalization of Risk Management Protocols…Formalize Your Processes and Procedures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Allocation of Corporate Resources to Ensure Profitable Growth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What Percentage of Revenues Are Being Allocated to Risk Management?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5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Assessment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66FF"/>
              </a:buCl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Risk Assessing Small Business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Qualitative Vs. Quantitative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Template Approach</a:t>
            </a:r>
          </a:p>
          <a:p>
            <a:pPr eaLnBrk="1" hangingPunct="1">
              <a:buClr>
                <a:srgbClr val="0066FF"/>
              </a:buCl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Three Levels of Risk Assessment</a:t>
            </a:r>
            <a:r>
              <a:rPr lang="en-US" dirty="0">
                <a:ea typeface="+mn-ea"/>
              </a:rPr>
              <a:t>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Prospect Stage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Post Prospect Pre Client (New Client)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Post Client Stage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94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Assessment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66FF"/>
              </a:buCl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Prospect Stage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a typeface="+mn-ea"/>
              </a:rPr>
              <a:t>Data Availability (Minimum)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NCCI Experience Mod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Carrier Loss Runs, Payroll History </a:t>
            </a:r>
            <a:r>
              <a:rPr lang="en-US" sz="2000" dirty="0">
                <a:ea typeface="+mn-ea"/>
                <a:sym typeface="Wingdings" panose="05000000000000000000" pitchFamily="2" charset="2"/>
              </a:rPr>
              <a:t> Actuarial Pricing Models</a:t>
            </a:r>
            <a:endParaRPr lang="en-US" sz="2000" dirty="0">
              <a:ea typeface="+mn-ea"/>
            </a:endParaRP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Credit Risk Score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Phone Inspections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Internet Searches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Enhanced Process for Difficult Classes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Physical Pre-Inspections by PEO or Carrier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Enhanced Risk Profiling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Supplemental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74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Assessment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66FF"/>
              </a:buClr>
              <a:buFont typeface="Wingdings" charset="0"/>
              <a:buChar char="ü"/>
              <a:defRPr/>
            </a:pPr>
            <a:r>
              <a:rPr lang="en-US" b="1" dirty="0">
                <a:solidFill>
                  <a:srgbClr val="0066FF"/>
                </a:solidFill>
                <a:ea typeface="+mn-ea"/>
              </a:rPr>
              <a:t>Post Prospect/Pre-Client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800" dirty="0">
                <a:ea typeface="+mn-ea"/>
              </a:rPr>
              <a:t>Does Pricing Match Exposure? 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800" dirty="0">
                <a:ea typeface="+mn-ea"/>
              </a:rPr>
              <a:t>Average Payrolls Per Employee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800" dirty="0">
                <a:ea typeface="+mn-ea"/>
              </a:rPr>
              <a:t>Perform Safety Action Plan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800" dirty="0">
                <a:ea typeface="+mn-ea"/>
              </a:rPr>
              <a:t>Match Loss History With Classifications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8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Assessment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66FF"/>
              </a:buClr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Post Client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Monitoring Payroll Levels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Per Employee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Per Classification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Monitoring Claims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Post Claim Investigation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Employees Not Reported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Subcontractors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Wage Verifications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Clerical Personnel Falling off Roofs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2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Risk Assessment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Post Client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Monitor Inspection Reports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Resistance to Inspections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Willingness to Implement Safety Recommendations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OSHA Compliance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Investigate Calls From Third Parties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Claimants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Healthcare Workers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sz="2000" dirty="0">
                <a:ea typeface="+mn-ea"/>
              </a:rPr>
              <a:t>Regulators </a:t>
            </a:r>
          </a:p>
          <a:p>
            <a:pPr eaLnBrk="1" hangingPunct="1">
              <a:buFontTx/>
              <a:buChar char="–"/>
              <a:defRPr/>
            </a:pPr>
            <a:endParaRPr lang="en-US" sz="2800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43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Risk Services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Client Termination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68275" eaLnBrk="1" hangingPunct="1">
              <a:buFont typeface="Wingdings" charset="0"/>
              <a:buChar char="ü"/>
              <a:tabLst>
                <a:tab pos="742950" algn="l"/>
              </a:tabLst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Top-Line Versus Bottom-Line Growth?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sz="2400" dirty="0">
                <a:ea typeface="+mn-ea"/>
              </a:rPr>
              <a:t>Monitor Inspection Reports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sz="2400" dirty="0">
                <a:ea typeface="+mn-ea"/>
              </a:rPr>
              <a:t>Is There a Formalized Process in Place?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sz="2400" dirty="0">
                <a:ea typeface="+mn-ea"/>
              </a:rPr>
              <a:t>Can You Document the Results of Projects (Before and After)?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sz="2400" dirty="0">
                <a:ea typeface="+mn-ea"/>
              </a:rPr>
              <a:t>What Client Types Are Profiled for Termination (80/20 Rule)?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sz="2400" dirty="0">
                <a:ea typeface="+mn-ea"/>
              </a:rPr>
              <a:t>Does Your Contract Discuss Terminations?</a:t>
            </a:r>
          </a:p>
          <a:p>
            <a:pPr marL="0" indent="0" defTabSz="168275" eaLnBrk="1" hangingPunct="1">
              <a:buFont typeface="Wingdings" charset="0"/>
              <a:buChar char="ü"/>
              <a:tabLst>
                <a:tab pos="742950" algn="l"/>
              </a:tabLst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Profitable or Lucky Segments?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sz="2400" dirty="0">
                <a:ea typeface="+mn-ea"/>
              </a:rPr>
              <a:t>Evaluate profitability in aggregate but also at more granular levels (e.g. geography, industry, class codes, etc.)</a:t>
            </a:r>
          </a:p>
          <a:p>
            <a:pPr marL="336550" lvl="1" indent="125413" defTabSz="168275" eaLnBrk="1" hangingPunct="1">
              <a:buFontTx/>
              <a:buChar char="•"/>
              <a:tabLst>
                <a:tab pos="742950" algn="l"/>
              </a:tabLst>
              <a:defRPr/>
            </a:pPr>
            <a:r>
              <a:rPr lang="en-US" dirty="0"/>
              <a:t>Feedback loop to inform underwriting criteria, sales incentives, etc. </a:t>
            </a:r>
            <a:endParaRPr lang="en-US" sz="2400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93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7" y="3190027"/>
            <a:ext cx="11928763" cy="1325563"/>
          </a:xfrm>
        </p:spPr>
        <p:txBody>
          <a:bodyPr/>
          <a:lstStyle/>
          <a:p>
            <a:pPr algn="ctr"/>
            <a:r>
              <a:rPr lang="en-US" sz="4400" b="1" i="1" dirty="0">
                <a:solidFill>
                  <a:srgbClr val="0066FF"/>
                </a:solidFill>
                <a:ea typeface="+mn-ea"/>
              </a:rPr>
              <a:t>Loss Prevention</a:t>
            </a:r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" y="3852809"/>
            <a:ext cx="11928763" cy="2324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ea typeface="+mj-ea"/>
              </a:rPr>
              <a:t>Risk Management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75089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Loss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dirty="0">
                <a:solidFill>
                  <a:srgbClr val="0066FF"/>
                </a:solidFill>
                <a:ea typeface="+mn-ea"/>
              </a:rPr>
              <a:t>PEOs Have an Innate Opportunity to Provide a Safe and Healthy Work Environment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Perceived As a Value by the PEO Client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Smaller Businesses Generally Do Not Receive These Services From Their Insurance Carrier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While the Client Is Still Typically Responsible for OSHA Compliance, the PEO Can Assist in Meeting Those Obligations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Mitigates or Reduces Losses Which Generally Impact the Bottom Line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Helps to Improve Employee Morale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7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42DA-A0BB-4ACD-80F3-C5EDE64D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7" y="2991855"/>
            <a:ext cx="11928763" cy="1076711"/>
          </a:xfrm>
        </p:spPr>
        <p:txBody>
          <a:bodyPr/>
          <a:lstStyle/>
          <a:p>
            <a:pPr algn="ctr"/>
            <a:r>
              <a:rPr lang="en-US" altLang="en-US" b="1" dirty="0"/>
              <a:t>Workers</a:t>
            </a:r>
            <a:r>
              <a:rPr lang="ja-JP" altLang="en-US" b="1" dirty="0">
                <a:latin typeface="Arial" panose="020B0604020202020204" pitchFamily="34" charset="0"/>
              </a:rPr>
              <a:t>’</a:t>
            </a:r>
            <a:r>
              <a:rPr lang="en-US" altLang="ja-JP" b="1" dirty="0"/>
              <a:t> Compensation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69D6-A173-428C-835D-9FE782AE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" y="4150759"/>
            <a:ext cx="11928763" cy="2026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400" b="1" i="1" dirty="0">
                <a:solidFill>
                  <a:srgbClr val="0066FF"/>
                </a:solidFill>
              </a:rPr>
              <a:t>Policy</a:t>
            </a:r>
            <a:r>
              <a:rPr lang="en-US" altLang="ja-JP" sz="4400" b="1" dirty="0"/>
              <a:t> </a:t>
            </a:r>
            <a:r>
              <a:rPr lang="en-US" altLang="ja-JP" sz="4400" b="1" i="1" dirty="0">
                <a:solidFill>
                  <a:srgbClr val="0066FF"/>
                </a:solidFill>
              </a:rPr>
              <a:t>Coverage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1168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Loss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Typical Loss Prevention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Pre-Approval Surveys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Loss Control Safety Surveys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Workers</a:t>
            </a:r>
            <a:r>
              <a:rPr lang="ja-JP" altLang="en-US" dirty="0">
                <a:latin typeface="Arial" panose="020B0604020202020204" pitchFamily="34" charset="0"/>
              </a:rPr>
              <a:t>’</a:t>
            </a:r>
            <a:r>
              <a:rPr lang="en-US" altLang="ja-JP" dirty="0"/>
              <a:t> Compensation Classification Surveys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Accident Investigations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Loss Trending and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Development of Written Safety Programs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/>
              <a:t>Recommendations Letters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Safety Training for Supervisors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Resource for Safety Materials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Greater Regulatory Responsibility For PEOs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20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2588634"/>
            <a:ext cx="11928763" cy="1325563"/>
          </a:xfrm>
        </p:spPr>
        <p:txBody>
          <a:bodyPr/>
          <a:lstStyle/>
          <a:p>
            <a:pPr algn="ctr"/>
            <a:r>
              <a:rPr lang="en-US" sz="4400" b="1" i="1" dirty="0">
                <a:solidFill>
                  <a:srgbClr val="0066FF"/>
                </a:solidFill>
                <a:ea typeface="+mn-ea"/>
              </a:rPr>
              <a:t>Claims Management</a:t>
            </a:r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7" y="3251415"/>
            <a:ext cx="11928763" cy="1995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123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Claims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Key Elements of an Effective Claims Management Program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Understand the Workings of the Applicable State Claims Laws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Early and Accurate Reporting of Claims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Immediate Access to Medical Care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Communication With the Injured Party and the Worksite Employer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Creation of a Light Duty or Return to Work Program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Cooperation With the Adjuster to  Bring Resolution to the Claim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65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Claims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Who Is Responsible for Claims Intake?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PEO Claims Representative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After Hours Reporting?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Third Party Administrator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Carrier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Notice of Injury Filing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Investigated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Accurate and Detailed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Wage Statement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Timely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19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Claims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Who Is Responsible for Adjusting the Claim?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PEO Claims Representative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Rules of Engagement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Coordination With Claims Administrator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Third Party Administrator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Carrier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Return to Work or Light Duty Programs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Second Injury Funds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Subrogation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Surveillance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0066FF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11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Claims Management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Managed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Allocated Loss Adjustment Expense (ALAE) Vs. Unallocated Loss Adjustment Expense (ULAE)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Components of Managed Care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Network Usage</a:t>
            </a:r>
          </a:p>
          <a:p>
            <a:pPr lvl="2" eaLnBrk="1" hangingPunct="1">
              <a:buFontTx/>
              <a:buChar char="–"/>
            </a:pPr>
            <a:r>
              <a:rPr lang="en-US" altLang="en-US" sz="2000" dirty="0"/>
              <a:t>Channel Claimants to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In Network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Providers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Bill Re-Pricing</a:t>
            </a:r>
          </a:p>
          <a:p>
            <a:pPr lvl="2" eaLnBrk="1" hangingPunct="1">
              <a:buFontTx/>
              <a:buChar char="–"/>
            </a:pPr>
            <a:r>
              <a:rPr lang="en-US" altLang="en-US" sz="2000" dirty="0"/>
              <a:t>State Fee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Claims Management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Managed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Nurse Case Management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Triage</a:t>
            </a:r>
            <a:r>
              <a:rPr lang="en-US" dirty="0">
                <a:ea typeface="+mn-ea"/>
              </a:rPr>
              <a:t> </a:t>
            </a:r>
          </a:p>
          <a:p>
            <a:pPr lvl="3" eaLnBrk="1" hangingPunct="1">
              <a:lnSpc>
                <a:spcPct val="90000"/>
              </a:lnSpc>
              <a:buFontTx/>
              <a:buChar char="o"/>
              <a:defRPr/>
            </a:pPr>
            <a:r>
              <a:rPr lang="en-US" sz="1800" dirty="0">
                <a:ea typeface="+mn-ea"/>
              </a:rPr>
              <a:t>Three Point Contact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Telephonic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On Site Case Management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Utilization Review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sz="2000" dirty="0">
                <a:ea typeface="+mn-ea"/>
              </a:rPr>
              <a:t>Evaluation of Medical Treatment for Appropriateness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Litigation Management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Negotiate Favorable Rates Based on Volume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+mn-ea"/>
              </a:rPr>
              <a:t>Legal Firm Audits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 </a:t>
            </a:r>
            <a:r>
              <a:rPr lang="en-US" sz="2000" dirty="0">
                <a:solidFill>
                  <a:srgbClr val="0066FF"/>
                </a:solidFill>
              </a:rPr>
              <a:t>Litigated claims typically 5x the cost of a similar non-litigated claim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dirty="0">
              <a:ea typeface="+mn-ea"/>
            </a:endParaRPr>
          </a:p>
          <a:p>
            <a:endParaRPr lang="en-US" dirty="0"/>
          </a:p>
        </p:txBody>
      </p:sp>
      <p:pic>
        <p:nvPicPr>
          <p:cNvPr id="5" name="Graphic 4" descr="Lightbulb and gear with solid fill">
            <a:extLst>
              <a:ext uri="{FF2B5EF4-FFF2-40B4-BE49-F238E27FC236}">
                <a16:creationId xmlns:a16="http://schemas.microsoft.com/office/drawing/2014/main" id="{4C8AEBD1-8EA0-D4A5-8AD2-BB1582F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6891" y="5558127"/>
            <a:ext cx="491692" cy="4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4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Claims Management</a:t>
            </a:r>
            <a:br>
              <a:rPr lang="en-US" sz="4400" b="1" dirty="0">
                <a:ea typeface="+mj-ea"/>
              </a:rPr>
            </a:br>
            <a:r>
              <a:rPr lang="en-US" sz="4400" b="1" dirty="0">
                <a:ea typeface="+mj-ea"/>
              </a:rPr>
              <a:t>Managed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  <a:defRPr/>
            </a:pPr>
            <a:r>
              <a:rPr lang="en-US" sz="2800" b="1" dirty="0">
                <a:solidFill>
                  <a:srgbClr val="0066FF"/>
                </a:solidFill>
                <a:ea typeface="+mn-ea"/>
              </a:rPr>
              <a:t>Questions to Ask When Evaluating Claim Administrators or Managed Care Organizations: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Claims/Case Volumes?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Data Reporting Capabilities and Claims Platform?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RMIS Capabilities?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PEO References?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Employee Turnover Rates?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Performance Record Vs. Industry Standards?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>
                <a:ea typeface="+mn-ea"/>
              </a:rPr>
              <a:t>Usage of analytics/tools?</a:t>
            </a:r>
          </a:p>
          <a:p>
            <a:pPr lvl="1" eaLnBrk="1" hangingPunct="1">
              <a:buFontTx/>
              <a:buNone/>
              <a:defRPr/>
            </a:pPr>
            <a:endParaRPr lang="en-US" sz="2400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72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7" y="2988128"/>
            <a:ext cx="11928763" cy="881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i="1" dirty="0">
                <a:solidFill>
                  <a:srgbClr val="0066FF"/>
                </a:solidFill>
                <a:ea typeface="+mn-ea"/>
              </a:rPr>
              <a:t>Preparing For A Renewal</a:t>
            </a:r>
            <a:br>
              <a:rPr lang="en-US" sz="4400" b="1" i="1" dirty="0">
                <a:solidFill>
                  <a:srgbClr val="0066FF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" y="3428999"/>
            <a:ext cx="11928763" cy="274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b="1" dirty="0"/>
              <a:t>Workers</a:t>
            </a:r>
            <a:r>
              <a:rPr lang="ja-JP" altLang="en-US" sz="4000" b="1" dirty="0">
                <a:latin typeface="Arial" panose="020B0604020202020204" pitchFamily="34" charset="0"/>
              </a:rPr>
              <a:t>’</a:t>
            </a:r>
            <a:r>
              <a:rPr lang="en-US" altLang="ja-JP" sz="4000" b="1" dirty="0"/>
              <a:t> Compensation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5763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</a:t>
            </a:r>
            <a:br>
              <a:rPr lang="en-US" altLang="ja-JP" sz="4400" b="1" dirty="0"/>
            </a:br>
            <a:r>
              <a:rPr lang="en-US" altLang="ja-JP" sz="4400" b="1" dirty="0"/>
              <a:t>Preparing For A Renewal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Know What Results Are Important to Your Carrier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400" dirty="0"/>
              <a:t>Loss Ratios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400" dirty="0"/>
              <a:t>Claim Reporting Rates (Compliance)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400" dirty="0"/>
              <a:t>Target </a:t>
            </a:r>
            <a:r>
              <a:rPr lang="ja-JP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In Network</a:t>
            </a:r>
            <a:r>
              <a:rPr lang="ja-JP" altLang="en-US" sz="2400" dirty="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Ratios (Channeling)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400" dirty="0"/>
              <a:t>Return to Work Results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400" dirty="0"/>
              <a:t>Current and Future Mix Rates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2400" dirty="0"/>
              <a:t>Client Retention and Termination Rates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If These Results Are Good, Explain Why They Will Continue.  If Bad, Explain Why They Will Change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00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1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ADDC-71B4-4CB0-957A-23DC56CF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Policy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8800-24A7-4F85-B1F7-EB280C8B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86" y="1825625"/>
            <a:ext cx="10936014" cy="4351338"/>
          </a:xfrm>
        </p:spPr>
        <p:txBody>
          <a:bodyPr/>
          <a:lstStyle/>
          <a:p>
            <a:pPr marL="0" indent="0" eaLnBrk="1" hangingPunct="1">
              <a:buClr>
                <a:srgbClr val="0066FF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66FF"/>
                </a:solidFill>
              </a:rPr>
              <a:t>The Workers</a:t>
            </a:r>
            <a:r>
              <a:rPr lang="ja-JP" altLang="en-US" sz="2800" dirty="0">
                <a:solidFill>
                  <a:srgbClr val="0066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800" dirty="0">
                <a:solidFill>
                  <a:srgbClr val="0066FF"/>
                </a:solidFill>
              </a:rPr>
              <a:t> Compensation Policy Provides Two Types of Insurance Coverage:</a:t>
            </a:r>
          </a:p>
          <a:p>
            <a:pPr lvl="1" indent="-28098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2400" dirty="0"/>
              <a:t>Statutory</a:t>
            </a:r>
            <a:r>
              <a:rPr lang="en-US" altLang="en-US" sz="2400" b="1" dirty="0"/>
              <a:t> </a:t>
            </a:r>
          </a:p>
          <a:p>
            <a:pPr marL="1254125" lvl="2"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 dirty="0"/>
              <a:t>Coverage for Workers</a:t>
            </a:r>
            <a:r>
              <a:rPr lang="ja-JP" altLang="en-US" sz="2000" dirty="0">
                <a:latin typeface="Arial" panose="020B0604020202020204" pitchFamily="34" charset="0"/>
              </a:rPr>
              <a:t>’</a:t>
            </a:r>
            <a:r>
              <a:rPr lang="en-US" altLang="ja-JP" sz="2000" dirty="0"/>
              <a:t> Compensation Benefits Owed by the Insured to Its</a:t>
            </a:r>
            <a:r>
              <a:rPr lang="ja-JP" altLang="en-US" sz="2000" dirty="0">
                <a:latin typeface="Arial" panose="020B0604020202020204" pitchFamily="34" charset="0"/>
              </a:rPr>
              <a:t>’</a:t>
            </a:r>
            <a:r>
              <a:rPr lang="en-US" altLang="ja-JP" sz="2000" dirty="0"/>
              <a:t> Employees in Accordance With the Applicable State Law</a:t>
            </a:r>
          </a:p>
          <a:p>
            <a:pPr lvl="1" indent="-280988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Employers Liability</a:t>
            </a:r>
          </a:p>
          <a:p>
            <a:pPr marL="1254125" lvl="2"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 dirty="0"/>
              <a:t>Coverage for Liability to Employees for Work-related Bodily Injury, Other Than Liability Imposed on the Injured Employee by a Workers</a:t>
            </a:r>
            <a:r>
              <a:rPr lang="ja-JP" altLang="en-US" sz="2000" dirty="0">
                <a:latin typeface="Arial" panose="020B0604020202020204" pitchFamily="34" charset="0"/>
              </a:rPr>
              <a:t>’</a:t>
            </a:r>
            <a:r>
              <a:rPr lang="en-US" altLang="ja-JP" sz="2000" dirty="0"/>
              <a:t> Compensation Law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75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</a:t>
            </a:r>
            <a:br>
              <a:rPr lang="en-US" altLang="ja-JP" sz="4400" b="1" dirty="0"/>
            </a:br>
            <a:r>
              <a:rPr lang="en-US" altLang="ja-JP" sz="4400" b="1" dirty="0"/>
              <a:t>Preparing For A Renewal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Be Involved in the Process…Know How Your Account Is Being Presented to the Insurance Community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Provide an Executive Summary of Key Data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66FF"/>
                </a:solidFill>
              </a:rPr>
              <a:t>Leverage the Actuarial Analysis</a:t>
            </a:r>
            <a:endParaRPr lang="en-US" altLang="en-US" sz="2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Compile All Necessary Underwriting and Assemble in an Easy to Read Format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66FF"/>
                </a:solidFill>
              </a:rPr>
              <a:t>Do Not Try to Hide Poor Results…Account for Them and Provide an Action Plan on How They Will Be Prevented in the Future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00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97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</a:t>
            </a:r>
            <a:br>
              <a:rPr lang="en-US" altLang="ja-JP" sz="4400" b="1" dirty="0"/>
            </a:br>
            <a:r>
              <a:rPr lang="en-US" altLang="ja-JP" sz="4400" b="1" dirty="0"/>
              <a:t>Preparing For A Renewal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Find Partners That Know and Understands the Industry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Evaluate How Your Partners Can Help in the Process…What Do They Bring to the Table?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Stay Involved With the Process…Nobody Can Sell Your Story Better Than You!</a:t>
            </a:r>
          </a:p>
          <a:p>
            <a:pPr eaLnBrk="1" hangingPunct="1">
              <a:buFontTx/>
              <a:buNone/>
            </a:pPr>
            <a:endParaRPr lang="en-US" altLang="en-US" sz="3600" b="1" dirty="0">
              <a:solidFill>
                <a:srgbClr val="0066FF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8199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/>
              <a:t>Workers</a:t>
            </a:r>
            <a:r>
              <a:rPr lang="ja-JP" altLang="en-US" sz="4400" b="1" dirty="0">
                <a:latin typeface="Arial" panose="020B0604020202020204" pitchFamily="34" charset="0"/>
              </a:rPr>
              <a:t>’</a:t>
            </a:r>
            <a:r>
              <a:rPr lang="en-US" altLang="ja-JP" sz="4400" b="1" dirty="0"/>
              <a:t> Compensation</a:t>
            </a:r>
            <a:br>
              <a:rPr lang="en-US" altLang="ja-JP" sz="4400" b="1" dirty="0"/>
            </a:br>
            <a:r>
              <a:rPr lang="en-US" altLang="ja-JP" sz="4400" b="1" dirty="0"/>
              <a:t>Preparing For A Renewal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Know Carrier Hot Buttons and Manage to Them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Formalize Your Risk Management Infrastructure…Have a Plan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Know Your Program</a:t>
            </a:r>
            <a:r>
              <a:rPr lang="ja-JP" altLang="en-US" sz="3600" b="1" dirty="0">
                <a:solidFill>
                  <a:srgbClr val="0066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3600" b="1" dirty="0">
                <a:solidFill>
                  <a:srgbClr val="0066FF"/>
                </a:solidFill>
              </a:rPr>
              <a:t>s Strengths and Weaknesses and Address Each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Maximize Usage of Vendor Resources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rgbClr val="0066FF"/>
                </a:solidFill>
              </a:rPr>
              <a:t>Be Sensitive to Carrier Relationships…Avoid Moving Coverage Every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00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DEF9-C732-47B4-B834-C2E4C0C0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a typeface="+mj-ea"/>
              </a:rPr>
              <a:t>Policy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13C4-D732-4AEA-B761-2FB82D9E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825625"/>
            <a:ext cx="10943897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0066FF"/>
                </a:solidFill>
              </a:rPr>
              <a:t>Workers</a:t>
            </a:r>
            <a:r>
              <a:rPr lang="ja-JP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800" b="1" dirty="0">
                <a:solidFill>
                  <a:srgbClr val="0066FF"/>
                </a:solidFill>
              </a:rPr>
              <a:t> Compensation Policy Divided Into Seven Sections Including a General Section and: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Part One - Workers</a:t>
            </a:r>
            <a:r>
              <a:rPr lang="ja-JP" altLang="en-US" sz="2400" dirty="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 Compensation Insurance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Part Two - Employers Liability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Part Three - Other States Insurance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Part Four - Your Duties if Injury Occurs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Part Five - Premium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Part Six -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3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0543-F8C8-4DA4-9E15-1D819495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ea typeface="+mj-ea"/>
              </a:rPr>
              <a:t>PEO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E54B-3B3D-467B-9FBA-467B2287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3" y="1825625"/>
            <a:ext cx="10888717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2906FA"/>
                </a:solidFill>
              </a:rPr>
              <a:t>Other States: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Designed to Provide </a:t>
            </a:r>
            <a:r>
              <a:rPr lang="en-US" altLang="en-US" sz="1800" i="1" dirty="0"/>
              <a:t>Temporary </a:t>
            </a:r>
            <a:r>
              <a:rPr lang="en-US" altLang="en-US" sz="1800" dirty="0"/>
              <a:t>Automatic Coverage for New Operations and Incidental Exposure in Other States (Policy Item 3C)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2906FA"/>
                </a:solidFill>
              </a:rPr>
              <a:t>Waiver of Subrogation: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Waives the Insurance Carrier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Right to Collect From a Liable Third Party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2906FA"/>
                </a:solidFill>
              </a:rPr>
              <a:t>Alternate Employer: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Provides Alternate Employer With the Same Rights As the Named Insured Under the PEOs Workers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 Compensation Policy With Respect to Leased Employees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2906FA"/>
                </a:solidFill>
              </a:rPr>
              <a:t>Labor Contractor Endorsement: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Attached to the Client Company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WC Policy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Provides Protection for PEO Against Claims Where the Client Company Is Responsible for Providing WC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06AF-D564-4DD2-B6F4-57D4832E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ea typeface="+mj-ea"/>
              </a:rPr>
              <a:t>PEO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297C-F40C-40DD-A9AE-188D9A99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2" y="1825625"/>
            <a:ext cx="10920248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Employee Leasing Client Endorsement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Designed for Attachment to The PEO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Policy When the Client  Is Responsible for Providing the Workers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 Compensation Coverage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Labor Contractor Exclusion Endorsement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Alternative to Employee Leasing Client Endorsement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Attached to The PEO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Policy When the Client Is Responsible for Providing Workers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 Compensation Coverage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Excludes Coverage For Leased Employees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Multiple Coordinated Policy Endorsement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Used in States Where MCPs Are Required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Attached to the Client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/>
              <a:t>s Policy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Restricts Coverage to Leased Employees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/>
              <a:t>Utilized For Statistical Tracking of Client Data and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3BBA-F98C-454A-9519-72D8365D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ea typeface="+mj-ea"/>
              </a:rPr>
              <a:t>Other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44A07-B150-4DD9-A9EA-D64EE0BF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6" y="1825625"/>
            <a:ext cx="11022724" cy="43513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b="1" dirty="0">
                <a:solidFill>
                  <a:srgbClr val="2906FA"/>
                </a:solidFill>
                <a:ea typeface="+mn-ea"/>
              </a:rPr>
              <a:t>Foreign Compensation:</a:t>
            </a:r>
            <a:endParaRPr lang="en-US" sz="2400" b="1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800" dirty="0">
                <a:ea typeface="+mn-ea"/>
              </a:rPr>
              <a:t>Provides Coverage for US Citizens Temporarily Outside the United States, Its Possessions and Canada.  Benefits Are Based on State Act Predicated on Site of Employment.  Repatriation Coverage Is Provided on a Fixed Dollar Amount i.e. $25,000)</a:t>
            </a:r>
          </a:p>
          <a:p>
            <a:pPr lvl="1" eaLnBrk="1" hangingPunct="1">
              <a:lnSpc>
                <a:spcPct val="60000"/>
              </a:lnSpc>
              <a:buFontTx/>
              <a:buChar char="•"/>
              <a:defRPr/>
            </a:pPr>
            <a:r>
              <a:rPr lang="en-US" sz="1800" dirty="0">
                <a:ea typeface="+mn-ea"/>
              </a:rPr>
              <a:t>Manuscript Endorsement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b="1" dirty="0">
                <a:solidFill>
                  <a:srgbClr val="2906FA"/>
                </a:solidFill>
                <a:ea typeface="+mn-ea"/>
              </a:rPr>
              <a:t>Voluntary Compensation:</a:t>
            </a:r>
            <a:endParaRPr lang="en-US" sz="2400" b="1" dirty="0"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800" dirty="0">
                <a:ea typeface="+mn-ea"/>
              </a:rPr>
              <a:t>Voluntary Coverage for Employees That Are Not Covered by State Law, i.e. Domestics, Farm Labor, and States Not Endorsed in Item 3.C.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b="1" dirty="0">
                <a:solidFill>
                  <a:srgbClr val="2906FA"/>
                </a:solidFill>
                <a:ea typeface="+mn-ea"/>
              </a:rPr>
              <a:t>United States Longshoreman and Harbor Workers (USL&amp;H):</a:t>
            </a:r>
            <a:r>
              <a:rPr lang="en-US" sz="2400" b="1" dirty="0">
                <a:ea typeface="+mn-ea"/>
              </a:rPr>
              <a:t>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1800" dirty="0">
                <a:ea typeface="+mn-ea"/>
              </a:rPr>
              <a:t>Provides Benefits to Employees Other Then Masters or Crew Members Engaged in Maritime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6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279BCE94D694C9E53C402B84FBE3C" ma:contentTypeVersion="18" ma:contentTypeDescription="Create a new document." ma:contentTypeScope="" ma:versionID="7a9214cc95c09b9ed091dbd9dcb49a54">
  <xsd:schema xmlns:xsd="http://www.w3.org/2001/XMLSchema" xmlns:xs="http://www.w3.org/2001/XMLSchema" xmlns:p="http://schemas.microsoft.com/office/2006/metadata/properties" xmlns:ns2="6fab51dc-f073-4ac7-9d05-1c4d969d5c31" xmlns:ns3="8cdb4234-5bee-495a-95a7-9d81f94de9be" targetNamespace="http://schemas.microsoft.com/office/2006/metadata/properties" ma:root="true" ma:fieldsID="11bdffc5d3fd4f8ebb89162d8485892a" ns2:_="" ns3:_="">
    <xsd:import namespace="6fab51dc-f073-4ac7-9d05-1c4d969d5c31"/>
    <xsd:import namespace="8cdb4234-5bee-495a-95a7-9d81f94de9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b51dc-f073-4ac7-9d05-1c4d969d5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ca519fa-b7b0-4d47-99cb-003d0961c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b4234-5bee-495a-95a7-9d81f94de9b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e31a773-0163-4c26-9d80-b6d28277e823}" ma:internalName="TaxCatchAll" ma:showField="CatchAllData" ma:web="8cdb4234-5bee-495a-95a7-9d81f94de9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db4234-5bee-495a-95a7-9d81f94de9be" xsi:nil="true"/>
    <lcf76f155ced4ddcb4097134ff3c332f xmlns="6fab51dc-f073-4ac7-9d05-1c4d969d5c31">
      <Terms xmlns="http://schemas.microsoft.com/office/infopath/2007/PartnerControls"/>
    </lcf76f155ced4ddcb4097134ff3c332f>
    <SharedWithUsers xmlns="8cdb4234-5bee-495a-95a7-9d81f94de9be">
      <UserInfo>
        <DisplayName>Kate Waggoner</DisplayName>
        <AccountId>51</AccountId>
        <AccountType/>
      </UserInfo>
      <UserInfo>
        <DisplayName>Rach Komatireddy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3432D6C-09E2-42EE-9D6F-E80A660B2A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7777EA-05F5-4BF7-AF96-2C415E80F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b51dc-f073-4ac7-9d05-1c4d969d5c31"/>
    <ds:schemaRef ds:uri="8cdb4234-5bee-495a-95a7-9d81f94de9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559361-C963-49A2-9583-C67103813D43}">
  <ds:schemaRefs>
    <ds:schemaRef ds:uri="http://schemas.microsoft.com/office/2006/metadata/properties"/>
    <ds:schemaRef ds:uri="http://schemas.microsoft.com/office/infopath/2007/PartnerControls"/>
    <ds:schemaRef ds:uri="8cdb4234-5bee-495a-95a7-9d81f94de9be"/>
    <ds:schemaRef ds:uri="6fab51dc-f073-4ac7-9d05-1c4d969d5c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2084</Words>
  <Application>Microsoft Office PowerPoint</Application>
  <PresentationFormat>Widescreen</PresentationFormat>
  <Paragraphs>383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Aptos</vt:lpstr>
      <vt:lpstr>Aptos Display</vt:lpstr>
      <vt:lpstr>Arial</vt:lpstr>
      <vt:lpstr>Wingdings</vt:lpstr>
      <vt:lpstr>Office Theme</vt:lpstr>
      <vt:lpstr>PowerPoint Presentation</vt:lpstr>
      <vt:lpstr>Workers’ Compensation As Defined:</vt:lpstr>
      <vt:lpstr>Workers’ Compensation</vt:lpstr>
      <vt:lpstr>Workers’ Compensation</vt:lpstr>
      <vt:lpstr>Policy Structure</vt:lpstr>
      <vt:lpstr>Policy Structure</vt:lpstr>
      <vt:lpstr>PEO Endorsements</vt:lpstr>
      <vt:lpstr>PEO Endorsements</vt:lpstr>
      <vt:lpstr>Other Endorsements</vt:lpstr>
      <vt:lpstr>Other Endorsements</vt:lpstr>
      <vt:lpstr>Other Endorsements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Measurables </vt:lpstr>
      <vt:lpstr>Measurables</vt:lpstr>
      <vt:lpstr>Measurables</vt:lpstr>
      <vt:lpstr>Measurables</vt:lpstr>
      <vt:lpstr>Measurables – Action Plan</vt:lpstr>
      <vt:lpstr>Measurables – Action Plan (cont’d)</vt:lpstr>
      <vt:lpstr>Final Word on Measurables</vt:lpstr>
      <vt:lpstr>Contact Information</vt:lpstr>
      <vt:lpstr>Thank You For Your Attention!</vt:lpstr>
      <vt:lpstr>Appendix</vt:lpstr>
      <vt:lpstr> Risk Services </vt:lpstr>
      <vt:lpstr>Risk Services Risk Management Strategies</vt:lpstr>
      <vt:lpstr>Risk Services Selling Risk Management Strategies</vt:lpstr>
      <vt:lpstr>Risk Services Risk Management Processes</vt:lpstr>
      <vt:lpstr>Risk Services Risk Assessment Best Practices</vt:lpstr>
      <vt:lpstr>Risk Services Risk Assessment Best Practices</vt:lpstr>
      <vt:lpstr>Risk Services Risk Assessment Best Practices</vt:lpstr>
      <vt:lpstr>Risk Services Risk Assessment Best Practices</vt:lpstr>
      <vt:lpstr>Risk Services Risk Assessment Best Practices</vt:lpstr>
      <vt:lpstr>Risk Services Client Termination Projects</vt:lpstr>
      <vt:lpstr>Loss Prevention </vt:lpstr>
      <vt:lpstr>Loss Prevention</vt:lpstr>
      <vt:lpstr>Loss Prevention</vt:lpstr>
      <vt:lpstr>Claims Management </vt:lpstr>
      <vt:lpstr>Claims Management</vt:lpstr>
      <vt:lpstr>Claims Management</vt:lpstr>
      <vt:lpstr>Claims Management</vt:lpstr>
      <vt:lpstr>Claims Management Managed Care</vt:lpstr>
      <vt:lpstr>Claims Management Managed Care</vt:lpstr>
      <vt:lpstr>Claims Management Managed Care</vt:lpstr>
      <vt:lpstr>Preparing For A Renewal </vt:lpstr>
      <vt:lpstr>Workers’ Compensation Preparing For A Renewal</vt:lpstr>
      <vt:lpstr>Workers’ Compensation Preparing For A Renewal</vt:lpstr>
      <vt:lpstr>Workers’ Compensation Preparing For A Renewal</vt:lpstr>
      <vt:lpstr>Workers’ Compensation Preparing For A Renewal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 Komatireddy</dc:creator>
  <cp:lastModifiedBy>Frank Huang</cp:lastModifiedBy>
  <cp:revision>3</cp:revision>
  <dcterms:created xsi:type="dcterms:W3CDTF">2024-04-29T15:43:44Z</dcterms:created>
  <dcterms:modified xsi:type="dcterms:W3CDTF">2024-06-12T15:39:56Z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0x010100FD5279BCE94D694C9E53C402B84FBE3C</vt:lpwstr>
  </property>
</Properties>
</file>